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4" r:id="rId2"/>
    <p:sldId id="390" r:id="rId3"/>
    <p:sldId id="400" r:id="rId4"/>
    <p:sldId id="401" r:id="rId5"/>
    <p:sldId id="398" r:id="rId6"/>
    <p:sldId id="417" r:id="rId7"/>
    <p:sldId id="414" r:id="rId8"/>
    <p:sldId id="418" r:id="rId9"/>
    <p:sldId id="416" r:id="rId10"/>
    <p:sldId id="405" r:id="rId11"/>
    <p:sldId id="388" r:id="rId1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per Madsen" initials="jma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24"/>
    <a:srgbClr val="E0D72C"/>
    <a:srgbClr val="C9E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7" autoAdjust="0"/>
    <p:restoredTop sz="94660"/>
  </p:normalViewPr>
  <p:slideViewPr>
    <p:cSldViewPr>
      <p:cViewPr varScale="1">
        <p:scale>
          <a:sx n="118" d="100"/>
          <a:sy n="118" d="100"/>
        </p:scale>
        <p:origin x="16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AEA90-D1D8-D84E-8314-03F6C0790CF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FB716-151A-4840-BFCD-0D2D1A6ACD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0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examples e.g. climate change understanding,</a:t>
            </a:r>
          </a:p>
          <a:p>
            <a:r>
              <a:rPr lang="en-US" dirty="0" smtClean="0"/>
              <a:t> new shipping routes, safe travels, better weather forecast,</a:t>
            </a:r>
          </a:p>
          <a:p>
            <a:r>
              <a:rPr lang="en-US" dirty="0" smtClean="0"/>
              <a:t>Fisheries advice, oil and gas exploitation, mining, geopolitical</a:t>
            </a:r>
          </a:p>
          <a:p>
            <a:r>
              <a:rPr lang="en-US" dirty="0" err="1" smtClean="0"/>
              <a:t>Touristsm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F91D3-B84F-1E46-9FA6-41A5E0101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picture </a:t>
            </a:r>
            <a:r>
              <a:rPr lang="en-US" dirty="0" err="1" smtClean="0"/>
              <a:t>gimly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F91D3-B84F-1E46-9FA6-41A5E0101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9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12CD778-B5C7-7B41-A638-D8DFB8C75277}" type="slidenum">
              <a:rPr lang="da-DK">
                <a:solidFill>
                  <a:srgbClr val="000000"/>
                </a:solidFill>
                <a:latin typeface="Calibri" charset="0"/>
              </a:rPr>
              <a:pPr/>
              <a:t>6</a:t>
            </a:fld>
            <a:endParaRPr lang="da-DK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733C4-B659-447E-8734-F26391631382}" type="datetimeFigureOut">
              <a:rPr lang="da-DK" smtClean="0"/>
              <a:pPr/>
              <a:t>23-01-2018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016E3-AC46-4D05-BE51-1185199003A4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041400"/>
            <a:ext cx="8071048" cy="512390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An introduction to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/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Arctic Science Partnership (ASP)</a:t>
            </a:r>
            <a:r>
              <a:rPr lang="en-US" sz="3000" b="1" dirty="0">
                <a:latin typeface="+mn-lt"/>
                <a:cs typeface="Arial" pitchFamily="34" charset="0"/>
              </a:rPr>
              <a:t/>
            </a:r>
            <a:br>
              <a:rPr lang="en-US" sz="3000" b="1" dirty="0">
                <a:latin typeface="+mn-lt"/>
                <a:cs typeface="Arial" pitchFamily="34" charset="0"/>
              </a:rPr>
            </a:br>
            <a:r>
              <a:rPr lang="en-US" sz="3000" dirty="0" smtClean="0">
                <a:latin typeface="+mn-lt"/>
                <a:cs typeface="Arial" pitchFamily="34" charset="0"/>
              </a:rPr>
              <a:t/>
            </a:r>
            <a:br>
              <a:rPr lang="en-US" sz="3000" dirty="0" smtClean="0">
                <a:latin typeface="+mn-lt"/>
                <a:cs typeface="Arial" pitchFamily="34" charset="0"/>
              </a:rPr>
            </a:br>
            <a:r>
              <a:rPr lang="en-US" sz="3000" dirty="0">
                <a:solidFill>
                  <a:srgbClr val="376092"/>
                </a:solidFill>
                <a:latin typeface="+mn-lt"/>
                <a:cs typeface="Arial" pitchFamily="34" charset="0"/>
              </a:rPr>
              <a:t/>
            </a:r>
            <a:br>
              <a:rPr lang="en-US" sz="3000" dirty="0">
                <a:solidFill>
                  <a:srgbClr val="376092"/>
                </a:solidFill>
                <a:latin typeface="+mn-lt"/>
                <a:cs typeface="Arial" pitchFamily="34" charset="0"/>
              </a:rPr>
            </a:br>
            <a:r>
              <a:rPr lang="en-US" sz="2500" dirty="0" smtClean="0">
                <a:solidFill>
                  <a:srgbClr val="376092"/>
                </a:solidFill>
                <a:latin typeface="+mn-lt"/>
              </a:rPr>
              <a:t>24. January 2018 – Arctic Frontiers, </a:t>
            </a:r>
            <a:r>
              <a:rPr lang="en-US" sz="2500" dirty="0" err="1" smtClean="0">
                <a:solidFill>
                  <a:srgbClr val="376092"/>
                </a:solidFill>
                <a:latin typeface="+mn-lt"/>
              </a:rPr>
              <a:t>Tromsø</a:t>
            </a:r>
            <a:r>
              <a:rPr lang="en-US" sz="2500" dirty="0" smtClean="0">
                <a:solidFill>
                  <a:srgbClr val="376092"/>
                </a:solidFill>
                <a:latin typeface="+mn-lt"/>
              </a:rPr>
              <a:t>, Norway</a:t>
            </a:r>
            <a:endParaRPr lang="en-CA" sz="3000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3700" y="1058333"/>
            <a:ext cx="103412" cy="328705"/>
          </a:xfrm>
          <a:prstGeom prst="rect">
            <a:avLst/>
          </a:prstGeom>
          <a:noFill/>
        </p:spPr>
        <p:txBody>
          <a:bodyPr wrap="none" lIns="51206" tIns="25603" rIns="51206" bIns="25603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SP_Logo_red_CMY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-1797"/>
            <a:ext cx="1547664" cy="15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t13_Arctic_DB35521_DougBarber-680x4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41" y="4635500"/>
            <a:ext cx="3343583" cy="2222499"/>
          </a:xfrm>
          <a:prstGeom prst="rect">
            <a:avLst/>
          </a:prstGeom>
        </p:spPr>
      </p:pic>
      <p:pic>
        <p:nvPicPr>
          <p:cNvPr id="11266" name="Picture 5" descr="DSC_68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26486" b="18849"/>
          <a:stretch>
            <a:fillRect/>
          </a:stretch>
        </p:blipFill>
        <p:spPr bwMode="auto">
          <a:xfrm>
            <a:off x="6400800" y="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5" descr="Billede 3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9"/>
          <a:stretch>
            <a:fillRect/>
          </a:stretch>
        </p:blipFill>
        <p:spPr bwMode="auto">
          <a:xfrm>
            <a:off x="-101600" y="4787900"/>
            <a:ext cx="32004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4" descr="Billede 34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0"/>
            <a:ext cx="31210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pic>
        <p:nvPicPr>
          <p:cNvPr id="11271" name="Content Placeholder 4" descr="P1000162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762000"/>
            <a:ext cx="3352800" cy="2514600"/>
          </a:xfrm>
        </p:spPr>
      </p:pic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1714500" y="1524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sz="2400" dirty="0" smtClean="0">
                <a:solidFill>
                  <a:srgbClr val="1F497D"/>
                </a:solidFill>
                <a:latin typeface="Comic Sans MS" charset="0"/>
              </a:rPr>
              <a:t>Outreach &amp; Education</a:t>
            </a:r>
            <a:endParaRPr lang="en-GB" sz="2400" dirty="0">
              <a:solidFill>
                <a:srgbClr val="1F497D"/>
              </a:solidFill>
              <a:latin typeface="Comic Sans MS" charset="0"/>
            </a:endParaRPr>
          </a:p>
        </p:txBody>
      </p:sp>
      <p:pic>
        <p:nvPicPr>
          <p:cNvPr id="11273" name="Picture 6" descr="DSC_684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319722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7" descr="Copy of P101028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005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P101030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3"/>
          <a:stretch>
            <a:fillRect/>
          </a:stretch>
        </p:blipFill>
        <p:spPr bwMode="auto">
          <a:xfrm>
            <a:off x="0" y="3048000"/>
            <a:ext cx="309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6-04-23 at 12.41.35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00" y="2433200"/>
            <a:ext cx="3590399" cy="2202300"/>
          </a:xfrm>
          <a:prstGeom prst="rect">
            <a:avLst/>
          </a:prstGeom>
        </p:spPr>
      </p:pic>
      <p:pic>
        <p:nvPicPr>
          <p:cNvPr id="4" name="Picture 3" descr="Screen Shot 2016-04-23 at 12.48.09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" y="0"/>
            <a:ext cx="3088086" cy="10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1-06 at 5.16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085"/>
            <a:ext cx="73991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4509120"/>
            <a:ext cx="2356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www.asp-net.org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7-01-17 at 10.31.50 AM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12776"/>
            <a:ext cx="4792101" cy="655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23100" y="6053656"/>
            <a:ext cx="181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www.asp-net.org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102" y="2342636"/>
            <a:ext cx="27027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ASP is about collaboration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Research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Education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Operation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Administration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Communication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Student networks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Andrea_1587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b="37284"/>
          <a:stretch/>
        </p:blipFill>
        <p:spPr>
          <a:xfrm>
            <a:off x="3" y="-8467"/>
            <a:ext cx="9214313" cy="235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2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>
                <a:solidFill>
                  <a:schemeClr val="tx2"/>
                </a:solidFill>
              </a:rPr>
              <a:t>There is enough to collaborate on</a:t>
            </a:r>
            <a:endParaRPr lang="en-US" sz="3500" dirty="0">
              <a:solidFill>
                <a:schemeClr val="tx2"/>
              </a:solidFill>
            </a:endParaRPr>
          </a:p>
        </p:txBody>
      </p:sp>
      <p:pic>
        <p:nvPicPr>
          <p:cNvPr id="3" name="Picture 2" descr="Screen Shot 2017-01-20 at 9.45.1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3" y="1062024"/>
            <a:ext cx="3987799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6815"/>
          <a:stretch/>
        </p:blipFill>
        <p:spPr>
          <a:xfrm>
            <a:off x="772885" y="4033824"/>
            <a:ext cx="3595916" cy="2367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17462" r="20393"/>
          <a:stretch/>
        </p:blipFill>
        <p:spPr>
          <a:xfrm>
            <a:off x="3731888" y="1421423"/>
            <a:ext cx="4650087" cy="45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317500" y="282576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1F497D"/>
                </a:solidFill>
                <a:latin typeface="Calibri" charset="0"/>
              </a:rPr>
              <a:t>Tourism and new developments</a:t>
            </a:r>
            <a:endParaRPr lang="en-US" dirty="0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860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02" y="1468439"/>
            <a:ext cx="334933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" b="14668"/>
          <a:stretch/>
        </p:blipFill>
        <p:spPr bwMode="auto">
          <a:xfrm>
            <a:off x="4502533" y="1468439"/>
            <a:ext cx="35306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4658" b="7855"/>
          <a:stretch/>
        </p:blipFill>
        <p:spPr>
          <a:xfrm>
            <a:off x="975402" y="3746500"/>
            <a:ext cx="705773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394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1752764"/>
            <a:ext cx="1727200" cy="3450088"/>
          </a:xfrm>
          <a:prstGeom prst="rect">
            <a:avLst/>
          </a:prstGeom>
        </p:spPr>
      </p:pic>
      <p:pic>
        <p:nvPicPr>
          <p:cNvPr id="23" name="Picture 7" descr="SERF_poo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" y="2387601"/>
            <a:ext cx="1717695" cy="28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626" y="602966"/>
            <a:ext cx="3266374" cy="159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LMR_panorama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765" y="5400782"/>
            <a:ext cx="3490835" cy="1457220"/>
          </a:xfrm>
          <a:prstGeom prst="rect">
            <a:avLst/>
          </a:prstGeom>
        </p:spPr>
      </p:pic>
      <p:pic>
        <p:nvPicPr>
          <p:cNvPr id="3" name="Picture 2" descr="Screen Shot 2016-01-06 at 12.06.04 PM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8" y="622301"/>
            <a:ext cx="2927160" cy="2019300"/>
          </a:xfrm>
          <a:prstGeom prst="rect">
            <a:avLst/>
          </a:prstGeom>
        </p:spPr>
      </p:pic>
      <p:sp>
        <p:nvSpPr>
          <p:cNvPr id="22" name="Title 4"/>
          <p:cNvSpPr>
            <a:spLocks noGrp="1"/>
          </p:cNvSpPr>
          <p:nvPr>
            <p:ph type="title"/>
          </p:nvPr>
        </p:nvSpPr>
        <p:spPr>
          <a:xfrm>
            <a:off x="0" y="-4607"/>
            <a:ext cx="9144000" cy="626907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When we join forces – we can do great things!</a:t>
            </a:r>
            <a:endParaRPr lang="nb-NO" sz="2800" b="1" dirty="0">
              <a:ea typeface="+mj-ea"/>
              <a:cs typeface="+mj-cs"/>
            </a:endParaRPr>
          </a:p>
        </p:txBody>
      </p:sp>
      <p:pic>
        <p:nvPicPr>
          <p:cNvPr id="2" name="Picture 1" descr="DSC_0223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564" y="2108200"/>
            <a:ext cx="5837237" cy="2586723"/>
          </a:xfrm>
          <a:prstGeom prst="rect">
            <a:avLst/>
          </a:prstGeom>
        </p:spPr>
      </p:pic>
      <p:pic>
        <p:nvPicPr>
          <p:cNvPr id="27649" name="Picture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186" y="4225022"/>
            <a:ext cx="2916350" cy="155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Content Placeholder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4916" y="4043363"/>
            <a:ext cx="2810752" cy="154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KNUD1028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9818"/>
            <a:ext cx="1716098" cy="1082703"/>
          </a:xfrm>
          <a:prstGeom prst="rect">
            <a:avLst/>
          </a:prstGeom>
        </p:spPr>
      </p:pic>
      <p:pic>
        <p:nvPicPr>
          <p:cNvPr id="20" name="Picture 19" descr="CMO View_0001.jpe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8" y="5591280"/>
            <a:ext cx="3551491" cy="1266721"/>
          </a:xfrm>
          <a:prstGeom prst="rect">
            <a:avLst/>
          </a:prstGeom>
        </p:spPr>
      </p:pic>
      <p:pic>
        <p:nvPicPr>
          <p:cNvPr id="15" name="Picture 14" descr="DSC_0024.JP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67"/>
          <a:stretch/>
        </p:blipFill>
        <p:spPr bwMode="auto">
          <a:xfrm>
            <a:off x="7120468" y="4447349"/>
            <a:ext cx="2202127" cy="109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4" descr="DSC_007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6533" y="5537780"/>
            <a:ext cx="2174174" cy="132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2" descr="DSCN0140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0337" y="622301"/>
            <a:ext cx="2952187" cy="157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 r="36482" b="8653"/>
          <a:stretch>
            <a:fillRect/>
          </a:stretch>
        </p:blipFill>
        <p:spPr>
          <a:xfrm>
            <a:off x="133350" y="1071563"/>
            <a:ext cx="5672138" cy="58134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476375" y="166688"/>
            <a:ext cx="7343775" cy="839787"/>
          </a:xfrm>
        </p:spPr>
        <p:txBody>
          <a:bodyPr/>
          <a:lstStyle/>
          <a:p>
            <a:pPr eaLnBrk="1" hangingPunct="1"/>
            <a:r>
              <a:rPr lang="da-DK" sz="3600">
                <a:latin typeface="Calibri" charset="0"/>
              </a:rPr>
              <a:t>ASP Field Campaigns/projects 2012-17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6038"/>
            <a:ext cx="1074738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2643868" y="3975531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2016 2017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07100" y="1006475"/>
            <a:ext cx="2909888" cy="5940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a-DK" sz="1500" b="1">
                <a:solidFill>
                  <a:srgbClr val="000000"/>
                </a:solidFill>
                <a:latin typeface="Calibri" charset="0"/>
              </a:rPr>
              <a:t>2012: Young Sound 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ASP Start-up campaign - March</a:t>
            </a:r>
          </a:p>
          <a:p>
            <a:pPr eaLnBrk="1" hangingPunct="1"/>
            <a:r>
              <a:rPr lang="da-DK" sz="1500" b="1">
                <a:solidFill>
                  <a:srgbClr val="000000"/>
                </a:solidFill>
                <a:latin typeface="Calibri" charset="0"/>
              </a:rPr>
              <a:t>2013: 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Nuuk – 26 projects in Nuuk area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SERF – 3 projects</a:t>
            </a:r>
          </a:p>
          <a:p>
            <a:pPr eaLnBrk="1" hangingPunct="1"/>
            <a:r>
              <a:rPr lang="da-DK" sz="1500" b="1">
                <a:solidFill>
                  <a:srgbClr val="000000"/>
                </a:solidFill>
                <a:latin typeface="Calibri" charset="0"/>
              </a:rPr>
              <a:t>2014: 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Young Sound – 14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SERF – 3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Nuuk – 1 project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Cambridge Bay – 14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Amundsen – 5 projects</a:t>
            </a:r>
          </a:p>
          <a:p>
            <a:pPr eaLnBrk="1" hangingPunct="1"/>
            <a:r>
              <a:rPr lang="da-DK" sz="1500" b="1">
                <a:solidFill>
                  <a:srgbClr val="000000"/>
                </a:solidFill>
                <a:latin typeface="Calibri" charset="0"/>
              </a:rPr>
              <a:t>2015: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VRS Station Nord – 18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Young Sound – 1 project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SERF – 3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Amundsen – 7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Green Edge – 2 projects</a:t>
            </a:r>
          </a:p>
          <a:p>
            <a:pPr eaLnBrk="1" hangingPunct="1"/>
            <a:r>
              <a:rPr lang="da-DK" sz="1500" b="1">
                <a:solidFill>
                  <a:srgbClr val="000000"/>
                </a:solidFill>
                <a:latin typeface="Calibri" charset="0"/>
              </a:rPr>
              <a:t>2016: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VRS Station Nord – 5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Young Sound – 2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SERF – 7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Baffin Bay – 7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Nuuk – 9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Svalbard – 4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Other projects – 7 projects</a:t>
            </a:r>
          </a:p>
          <a:p>
            <a:pPr eaLnBrk="1" hangingPunct="1"/>
            <a:r>
              <a:rPr lang="da-DK" sz="1500" b="1">
                <a:solidFill>
                  <a:srgbClr val="000000"/>
                </a:solidFill>
                <a:latin typeface="Calibri" charset="0"/>
              </a:rPr>
              <a:t>2017: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VRS Station Nord – 7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Young Sound – 2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SERF – 3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Greenland Sea – 2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Nuuk – 2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Svalbard – 5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Baffin Bay – 8 projects</a:t>
            </a:r>
          </a:p>
          <a:p>
            <a:pPr eaLnBrk="1" hangingPunct="1"/>
            <a:r>
              <a:rPr lang="da-DK" sz="1000">
                <a:solidFill>
                  <a:srgbClr val="000000"/>
                </a:solidFill>
                <a:latin typeface="Calibri" charset="0"/>
              </a:rPr>
              <a:t>Other projects – 3 projects</a:t>
            </a:r>
          </a:p>
        </p:txBody>
      </p:sp>
      <p:sp>
        <p:nvSpPr>
          <p:cNvPr id="30" name="Oval 29"/>
          <p:cNvSpPr/>
          <p:nvPr/>
        </p:nvSpPr>
        <p:spPr>
          <a:xfrm>
            <a:off x="4166995" y="4007814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2016 2017</a:t>
            </a:r>
          </a:p>
        </p:txBody>
      </p:sp>
      <p:sp>
        <p:nvSpPr>
          <p:cNvPr id="31" name="Oval 30"/>
          <p:cNvSpPr/>
          <p:nvPr/>
        </p:nvSpPr>
        <p:spPr>
          <a:xfrm>
            <a:off x="3707904" y="4797152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2014- 2017</a:t>
            </a:r>
          </a:p>
        </p:txBody>
      </p:sp>
      <p:sp>
        <p:nvSpPr>
          <p:cNvPr id="32" name="Oval 31"/>
          <p:cNvSpPr/>
          <p:nvPr/>
        </p:nvSpPr>
        <p:spPr>
          <a:xfrm>
            <a:off x="4799386" y="4222583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2016 2017</a:t>
            </a:r>
          </a:p>
        </p:txBody>
      </p:sp>
      <p:sp>
        <p:nvSpPr>
          <p:cNvPr id="33" name="Oval 32"/>
          <p:cNvSpPr/>
          <p:nvPr/>
        </p:nvSpPr>
        <p:spPr>
          <a:xfrm>
            <a:off x="2104485" y="4712354"/>
            <a:ext cx="470534" cy="46036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2013-2014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2016- 2017</a:t>
            </a:r>
          </a:p>
        </p:txBody>
      </p:sp>
      <p:sp>
        <p:nvSpPr>
          <p:cNvPr id="34" name="Oval 33"/>
          <p:cNvSpPr/>
          <p:nvPr/>
        </p:nvSpPr>
        <p:spPr>
          <a:xfrm>
            <a:off x="4221800" y="4529571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2017</a:t>
            </a:r>
          </a:p>
        </p:txBody>
      </p:sp>
      <p:sp>
        <p:nvSpPr>
          <p:cNvPr id="35" name="Oval 34"/>
          <p:cNvSpPr/>
          <p:nvPr/>
        </p:nvSpPr>
        <p:spPr>
          <a:xfrm>
            <a:off x="-28738" y="3717032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  <p:sp>
        <p:nvSpPr>
          <p:cNvPr id="36" name="Oval 35"/>
          <p:cNvSpPr/>
          <p:nvPr/>
        </p:nvSpPr>
        <p:spPr>
          <a:xfrm>
            <a:off x="955209" y="2824161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  <p:sp>
        <p:nvSpPr>
          <p:cNvPr id="37" name="Oval 36"/>
          <p:cNvSpPr/>
          <p:nvPr/>
        </p:nvSpPr>
        <p:spPr>
          <a:xfrm>
            <a:off x="2620263" y="2933416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  <p:sp>
        <p:nvSpPr>
          <p:cNvPr id="38" name="Oval 37"/>
          <p:cNvSpPr/>
          <p:nvPr/>
        </p:nvSpPr>
        <p:spPr>
          <a:xfrm>
            <a:off x="1142030" y="3393697"/>
            <a:ext cx="373642" cy="3655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700" dirty="0">
                <a:solidFill>
                  <a:prstClr val="white"/>
                </a:solidFill>
              </a:rPr>
              <a:t>2013- 2017</a:t>
            </a:r>
          </a:p>
        </p:txBody>
      </p:sp>
    </p:spTree>
    <p:extLst>
      <p:ext uri="{BB962C8B-B14F-4D97-AF65-F5344CB8AC3E}">
        <p14:creationId xmlns:p14="http://schemas.microsoft.com/office/powerpoint/2010/main" val="8831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2-08 at 7.10.4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42370"/>
            <a:ext cx="4382829" cy="1569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</a:t>
            </a:r>
            <a:r>
              <a:rPr lang="en-US" b="1" dirty="0" smtClean="0">
                <a:solidFill>
                  <a:schemeClr val="tx2"/>
                </a:solidFill>
              </a:rPr>
              <a:t>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78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rgbClr val="1F497D"/>
                </a:solidFill>
              </a:rPr>
              <a:t>Research</a:t>
            </a:r>
            <a:endParaRPr lang="en-US" sz="3000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1F497D"/>
                </a:solidFill>
              </a:rPr>
              <a:t>	</a:t>
            </a:r>
            <a:endParaRPr lang="en-US" sz="800" dirty="0"/>
          </a:p>
        </p:txBody>
      </p:sp>
      <p:pic>
        <p:nvPicPr>
          <p:cNvPr id="4" name="Picture 3" descr="Screen Shot 2017-02-08 at 10.24.13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33" y="2719187"/>
            <a:ext cx="3086066" cy="2252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4867009"/>
            <a:ext cx="336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Hundreds of publications per year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7368" y="6211669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Lots of joint applications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each year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6975"/>
            <a:ext cx="2974403" cy="1982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499" y="3580233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Lots of joint field </a:t>
            </a:r>
            <a:r>
              <a:rPr lang="en-US" dirty="0">
                <a:solidFill>
                  <a:srgbClr val="1F497D"/>
                </a:solidFill>
              </a:rPr>
              <a:t>c</a:t>
            </a:r>
            <a:r>
              <a:rPr lang="en-US" dirty="0" smtClean="0">
                <a:solidFill>
                  <a:srgbClr val="1F497D"/>
                </a:solidFill>
              </a:rPr>
              <a:t>ampaigns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per year  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21933" y="4642370"/>
            <a:ext cx="1498010" cy="328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astedGraphic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91568"/>
            <a:ext cx="592667" cy="592667"/>
          </a:xfrm>
          <a:prstGeom prst="rect">
            <a:avLst/>
          </a:prstGeom>
        </p:spPr>
      </p:pic>
      <p:pic>
        <p:nvPicPr>
          <p:cNvPr id="13" name="Picture 12" descr="Screen Shot 2017-04-17 at 12.28.48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065" y="3429000"/>
            <a:ext cx="2046383" cy="28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</a:t>
            </a:r>
            <a:r>
              <a:rPr lang="en-US" b="1" dirty="0" smtClean="0">
                <a:solidFill>
                  <a:schemeClr val="tx2"/>
                </a:solidFill>
              </a:rPr>
              <a:t>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1F497D"/>
                </a:solidFill>
              </a:rPr>
              <a:t>Education and talent development</a:t>
            </a:r>
            <a:endParaRPr lang="en-US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</a:rPr>
              <a:t>	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90" y="2175932"/>
            <a:ext cx="3472873" cy="42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pemi\Desktop\Data\ARC Sandbjerg nov 2015\Corin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139" y="4685267"/>
            <a:ext cx="2076896" cy="1557673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3991059" cy="26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9" y="2175932"/>
            <a:ext cx="2446866" cy="2446866"/>
          </a:xfrm>
          <a:prstGeom prst="rect">
            <a:avLst/>
          </a:prstGeom>
        </p:spPr>
      </p:pic>
      <p:pic>
        <p:nvPicPr>
          <p:cNvPr id="7" name="Picture 4" descr="C:\Users\pemi\Desktop\Data\ARC Sandbjerg nov 2015\P1020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4005" y="2372944"/>
            <a:ext cx="2398569" cy="1801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2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21 at 11.31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4" y="1644749"/>
            <a:ext cx="4165185" cy="3037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05" y="1404495"/>
            <a:ext cx="3832829" cy="4120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</a:t>
            </a:r>
            <a:r>
              <a:rPr lang="en-US" b="1" dirty="0" smtClean="0">
                <a:solidFill>
                  <a:schemeClr val="tx2"/>
                </a:solidFill>
              </a:rPr>
              <a:t>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3" y="112869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F497D"/>
                </a:solidFill>
              </a:rPr>
              <a:t>Knowledge exchange</a:t>
            </a:r>
            <a:endParaRPr lang="en-US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</a:rPr>
              <a:t>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48" y="4224106"/>
            <a:ext cx="2093320" cy="2348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4" y="4576560"/>
            <a:ext cx="2834539" cy="1897500"/>
          </a:xfrm>
          <a:prstGeom prst="rect">
            <a:avLst/>
          </a:prstGeom>
        </p:spPr>
      </p:pic>
      <p:pic>
        <p:nvPicPr>
          <p:cNvPr id="10" name="Picture 9" descr="Screen Shot 2017-08-14 at 10.00.4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3457155"/>
            <a:ext cx="2447156" cy="2323655"/>
          </a:xfrm>
          <a:prstGeom prst="rect">
            <a:avLst/>
          </a:prstGeom>
        </p:spPr>
      </p:pic>
      <p:pic>
        <p:nvPicPr>
          <p:cNvPr id="9" name="Picture 8" descr="Screen Shot 2017-02-08 at 10.43.32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80" y="5210893"/>
            <a:ext cx="3671787" cy="1476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25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281</Words>
  <Application>Microsoft Office PowerPoint</Application>
  <PresentationFormat>On-screen Show (4:3)</PresentationFormat>
  <Paragraphs>88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Calibri</vt:lpstr>
      <vt:lpstr>Comic Sans MS</vt:lpstr>
      <vt:lpstr>Office Theme</vt:lpstr>
      <vt:lpstr>An introduction to  Arctic Science Partnership (ASP)   24. January 2018 – Arctic Frontiers, Tromsø, Norway</vt:lpstr>
      <vt:lpstr>PowerPoint Presentation</vt:lpstr>
      <vt:lpstr>There is enough to collaborate on</vt:lpstr>
      <vt:lpstr>Tourism and new developments</vt:lpstr>
      <vt:lpstr>When we join forces – we can do great things!</vt:lpstr>
      <vt:lpstr>ASP Field Campaigns/projects 2012-17</vt:lpstr>
      <vt:lpstr>Achievements</vt:lpstr>
      <vt:lpstr>Achievements</vt:lpstr>
      <vt:lpstr>Achievements</vt:lpstr>
      <vt:lpstr>PowerPoint Presentation</vt:lpstr>
      <vt:lpstr>PowerPoint Presentation</vt:lpstr>
    </vt:vector>
  </TitlesOfParts>
  <Company>Pinngortitaleriffik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Lene Kielsen Holm</dc:creator>
  <cp:lastModifiedBy>Peter Schmidt Mikkelsen</cp:lastModifiedBy>
  <cp:revision>301</cp:revision>
  <dcterms:created xsi:type="dcterms:W3CDTF">2012-09-17T15:14:08Z</dcterms:created>
  <dcterms:modified xsi:type="dcterms:W3CDTF">2018-01-23T06:44:08Z</dcterms:modified>
</cp:coreProperties>
</file>