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22"/>
  </p:notesMasterIdLst>
  <p:handoutMasterIdLst>
    <p:handoutMasterId r:id="rId23"/>
  </p:handoutMasterIdLst>
  <p:sldIdLst>
    <p:sldId id="289" r:id="rId2"/>
    <p:sldId id="279" r:id="rId3"/>
    <p:sldId id="280" r:id="rId4"/>
    <p:sldId id="281" r:id="rId5"/>
    <p:sldId id="282" r:id="rId6"/>
    <p:sldId id="283" r:id="rId7"/>
    <p:sldId id="284" r:id="rId8"/>
    <p:sldId id="293" r:id="rId9"/>
    <p:sldId id="285" r:id="rId10"/>
    <p:sldId id="286" r:id="rId11"/>
    <p:sldId id="290" r:id="rId12"/>
    <p:sldId id="257" r:id="rId13"/>
    <p:sldId id="291" r:id="rId14"/>
    <p:sldId id="269" r:id="rId15"/>
    <p:sldId id="270" r:id="rId16"/>
    <p:sldId id="268" r:id="rId17"/>
    <p:sldId id="277" r:id="rId18"/>
    <p:sldId id="278" r:id="rId19"/>
    <p:sldId id="292" r:id="rId20"/>
    <p:sldId id="288" r:id="rId2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7791"/>
    <a:srgbClr val="4A9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11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28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09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E40F1-3051-46FC-A014-0DCE02E113C3}" type="datetimeFigureOut">
              <a:rPr lang="en-GB" smtClean="0"/>
              <a:t>22/01/2018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63D2C-56BD-46F6-BD68-F5452A6C63B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0415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572FD-F082-4054-ADA2-9488339A7D21}" type="datetimeFigureOut">
              <a:rPr lang="en-GB" smtClean="0"/>
              <a:t>22/01/2018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2D349-8602-480C-B36A-2A2B0E565CB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853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2D349-8602-480C-B36A-2A2B0E565CBA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7117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2D349-8602-480C-B36A-2A2B0E565CBA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021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da-DK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74E87BA-3E52-4CE5-9FD3-C19CE08E84B7}" type="slidenum">
              <a:rPr lang="da-DK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da-DK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587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da-DK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765F21A-25DB-4A7E-9A05-6FEDFC857EF4}" type="slidenum">
              <a:rPr lang="da-DK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da-DK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00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1827D-05DB-47FF-92DB-867DC7854BFF}" type="slidenum">
              <a:rPr lang="da-DK" altLang="da-DK" smtClean="0"/>
              <a:pPr>
                <a:defRPr/>
              </a:pPr>
              <a:t>4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532591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2D349-8602-480C-B36A-2A2B0E565CBA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7190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2D349-8602-480C-B36A-2A2B0E565CBA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21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2D349-8602-480C-B36A-2A2B0E565CBA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9809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2D349-8602-480C-B36A-2A2B0E565CBA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2008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2D349-8602-480C-B36A-2A2B0E565CBA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2317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F2807-00F5-4BE6-9E89-930905CACF9E}" type="datetimeFigureOut">
              <a:rPr lang="da-DK" smtClean="0"/>
              <a:t>22-01-2018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E6B7-83E7-470E-A840-6EAE441E7F9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8202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F2807-00F5-4BE6-9E89-930905CACF9E}" type="datetimeFigureOut">
              <a:rPr lang="da-DK" smtClean="0"/>
              <a:t>22-01-2018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Peter Schmidt Mikkelsen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E6B7-83E7-470E-A840-6EAE441E7F9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1216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F2807-00F5-4BE6-9E89-930905CACF9E}" type="datetimeFigureOut">
              <a:rPr lang="da-DK" smtClean="0"/>
              <a:t>22-01-2018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Peter Schmidt Mikkelsen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E6B7-83E7-470E-A840-6EAE441E7F9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7352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799" y="0"/>
            <a:ext cx="87778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384" y="0"/>
            <a:ext cx="30882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260350"/>
            <a:ext cx="1805517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200" y="6308725"/>
            <a:ext cx="1966384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14400" y="1916833"/>
            <a:ext cx="103632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911424" y="3717032"/>
            <a:ext cx="1036915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36738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53368" y="1723205"/>
            <a:ext cx="6242281" cy="2365273"/>
          </a:xfrm>
        </p:spPr>
        <p:txBody>
          <a:bodyPr lIns="0" tIns="0" rIns="0" bIns="0" anchor="b">
            <a:normAutofit/>
          </a:bodyPr>
          <a:lstStyle>
            <a:lvl1pPr algn="l">
              <a:defRPr sz="66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Semibold" panose="020B0603030403020204" pitchFamily="34" charset="0"/>
              </a:defRPr>
            </a:lvl1pPr>
          </a:lstStyle>
          <a:p>
            <a:r>
              <a:rPr lang="en-GB" dirty="0" smtClean="0"/>
              <a:t>Click to edit</a:t>
            </a:r>
            <a:br>
              <a:rPr lang="en-GB" dirty="0" smtClean="0"/>
            </a:br>
            <a:r>
              <a:rPr lang="en-GB" dirty="0" smtClean="0"/>
              <a:t>Master title style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 rot="16200000">
            <a:off x="8230157" y="2896156"/>
            <a:ext cx="6858001" cy="10656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Ins="216000" rtlCol="0">
            <a:noAutofit/>
          </a:bodyPr>
          <a:lstStyle/>
          <a:p>
            <a:pPr algn="r"/>
            <a:r>
              <a:rPr lang="en-GB" sz="5400" dirty="0" smtClean="0">
                <a:solidFill>
                  <a:srgbClr val="317791"/>
                </a:solidFill>
                <a:latin typeface="Source Sans Pro Semibold" panose="020B0603030403020204" pitchFamily="34" charset="0"/>
              </a:rPr>
              <a:t>www.isaaffik.org</a:t>
            </a:r>
            <a:endParaRPr lang="en-GB" sz="5400" dirty="0">
              <a:solidFill>
                <a:srgbClr val="317791"/>
              </a:solidFill>
              <a:latin typeface="Source Sans Pro Semibold" panose="020B0603030403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451" y="5940162"/>
            <a:ext cx="645412" cy="658462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301756" y="4850559"/>
            <a:ext cx="6243951" cy="59141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1879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0" name="TextBox 9"/>
          <p:cNvSpPr txBox="1"/>
          <p:nvPr userDrawn="1"/>
        </p:nvSpPr>
        <p:spPr>
          <a:xfrm rot="16200000">
            <a:off x="8607257" y="2519026"/>
            <a:ext cx="58279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6600" dirty="0" smtClean="0">
                <a:solidFill>
                  <a:srgbClr val="317791"/>
                </a:solidFill>
                <a:latin typeface="Source Sans Pro Light" panose="020B0403030403020204" pitchFamily="34" charset="0"/>
              </a:rPr>
              <a:t>www.isaaffik.org</a:t>
            </a:r>
            <a:endParaRPr lang="en-GB" sz="6600" dirty="0">
              <a:solidFill>
                <a:srgbClr val="317791"/>
              </a:solidFill>
              <a:latin typeface="Source Sans Pro Light" panose="020B0403030403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510" y="6083037"/>
            <a:ext cx="645412" cy="658462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357640" y="6464500"/>
            <a:ext cx="38472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i="0" u="none" strike="noStrike" kern="1200" baseline="0" dirty="0" smtClean="0">
                <a:solidFill>
                  <a:srgbClr val="4A93AE"/>
                </a:solidFill>
                <a:latin typeface="Source Sans Pro" panose="020B0503030403020204" pitchFamily="34" charset="0"/>
                <a:ea typeface="+mn-ea"/>
                <a:cs typeface="+mn-cs"/>
              </a:rPr>
              <a:t>ISAAFFIK – a gateway to Arctic scientific collaboration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Peter Schmidt </a:t>
            </a:r>
            <a:r>
              <a:rPr lang="en-GB" dirty="0" err="1" smtClean="0"/>
              <a:t>Mikkelsen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17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F2807-00F5-4BE6-9E89-930905CACF9E}" type="datetimeFigureOut">
              <a:rPr lang="da-DK" smtClean="0"/>
              <a:t>22-01-2018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Peter Schmidt Mikkelsen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E6B7-83E7-470E-A840-6EAE441E7F9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5443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F2807-00F5-4BE6-9E89-930905CACF9E}" type="datetimeFigureOut">
              <a:rPr lang="da-DK" smtClean="0"/>
              <a:t>22-01-2018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Peter Schmidt Mikkelsen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E6B7-83E7-470E-A840-6EAE441E7F94}" type="slidenum">
              <a:rPr lang="da-DK" smtClean="0"/>
              <a:t>‹#›</a:t>
            </a:fld>
            <a:endParaRPr lang="da-DK"/>
          </a:p>
        </p:txBody>
      </p:sp>
      <p:sp>
        <p:nvSpPr>
          <p:cNvPr id="9" name="TextBox 8"/>
          <p:cNvSpPr txBox="1"/>
          <p:nvPr userDrawn="1"/>
        </p:nvSpPr>
        <p:spPr>
          <a:xfrm>
            <a:off x="357640" y="6464500"/>
            <a:ext cx="38472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i="0" u="none" strike="noStrike" kern="1200" baseline="0" dirty="0" smtClean="0">
                <a:solidFill>
                  <a:srgbClr val="4A93AE"/>
                </a:solidFill>
                <a:latin typeface="Source Sans Pro" panose="020B0503030403020204" pitchFamily="34" charset="0"/>
                <a:ea typeface="+mn-ea"/>
                <a:cs typeface="+mn-cs"/>
              </a:rPr>
              <a:t>ISAAFFIK – a gateway to Arctic scientific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081792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F2807-00F5-4BE6-9E89-930905CACF9E}" type="datetimeFigureOut">
              <a:rPr lang="da-DK" smtClean="0"/>
              <a:t>22-01-2018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Peter Schmidt Mikkelsen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E6B7-83E7-470E-A840-6EAE441E7F94}" type="slidenum">
              <a:rPr lang="da-DK" smtClean="0"/>
              <a:t>‹#›</a:t>
            </a:fld>
            <a:endParaRPr lang="da-DK"/>
          </a:p>
        </p:txBody>
      </p:sp>
      <p:sp>
        <p:nvSpPr>
          <p:cNvPr id="8" name="TextBox 7"/>
          <p:cNvSpPr txBox="1"/>
          <p:nvPr userDrawn="1"/>
        </p:nvSpPr>
        <p:spPr>
          <a:xfrm rot="16200000">
            <a:off x="8607257" y="2519026"/>
            <a:ext cx="58279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6600" dirty="0" smtClean="0">
                <a:solidFill>
                  <a:srgbClr val="317791"/>
                </a:solidFill>
                <a:latin typeface="Source Sans Pro Light" panose="020B0403030403020204" pitchFamily="34" charset="0"/>
              </a:rPr>
              <a:t>www.isaaffik.org</a:t>
            </a:r>
            <a:endParaRPr lang="en-GB" sz="6600" dirty="0">
              <a:solidFill>
                <a:srgbClr val="317791"/>
              </a:solidFill>
              <a:latin typeface="Source Sans Pro Light" panose="020B0403030403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510" y="6083037"/>
            <a:ext cx="645412" cy="65846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57640" y="6464500"/>
            <a:ext cx="38472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i="0" u="none" strike="noStrike" kern="1200" baseline="0" dirty="0" smtClean="0">
                <a:solidFill>
                  <a:srgbClr val="4A93AE"/>
                </a:solidFill>
                <a:latin typeface="Source Sans Pro" panose="020B0503030403020204" pitchFamily="34" charset="0"/>
                <a:ea typeface="+mn-ea"/>
                <a:cs typeface="+mn-cs"/>
              </a:rPr>
              <a:t>ISAAFFIK – a gateway to Arctic scientific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668724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F2807-00F5-4BE6-9E89-930905CACF9E}" type="datetimeFigureOut">
              <a:rPr lang="da-DK" smtClean="0"/>
              <a:t>22-01-2018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Peter Schmidt Mikkelsen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E6B7-83E7-470E-A840-6EAE441E7F94}" type="slidenum">
              <a:rPr lang="da-DK" smtClean="0"/>
              <a:t>‹#›</a:t>
            </a:fld>
            <a:endParaRPr lang="da-DK"/>
          </a:p>
        </p:txBody>
      </p:sp>
      <p:sp>
        <p:nvSpPr>
          <p:cNvPr id="10" name="TextBox 9"/>
          <p:cNvSpPr txBox="1"/>
          <p:nvPr userDrawn="1"/>
        </p:nvSpPr>
        <p:spPr>
          <a:xfrm rot="16200000">
            <a:off x="8607257" y="2519026"/>
            <a:ext cx="58279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6600" dirty="0" smtClean="0">
                <a:solidFill>
                  <a:srgbClr val="317791"/>
                </a:solidFill>
                <a:latin typeface="Source Sans Pro Light" panose="020B0403030403020204" pitchFamily="34" charset="0"/>
              </a:rPr>
              <a:t>www.isaaffik.org</a:t>
            </a:r>
            <a:endParaRPr lang="en-GB" sz="6600" dirty="0">
              <a:solidFill>
                <a:srgbClr val="317791"/>
              </a:solidFill>
              <a:latin typeface="Source Sans Pro Light" panose="020B0403030403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510" y="6083037"/>
            <a:ext cx="645412" cy="658462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357640" y="6464500"/>
            <a:ext cx="38472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i="0" u="none" strike="noStrike" kern="1200" baseline="0" dirty="0" smtClean="0">
                <a:solidFill>
                  <a:srgbClr val="4A93AE"/>
                </a:solidFill>
                <a:latin typeface="Source Sans Pro" panose="020B0503030403020204" pitchFamily="34" charset="0"/>
                <a:ea typeface="+mn-ea"/>
                <a:cs typeface="+mn-cs"/>
              </a:rPr>
              <a:t>ISAAFFIK – a gateway to Arctic scientific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67277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F2807-00F5-4BE6-9E89-930905CACF9E}" type="datetimeFigureOut">
              <a:rPr lang="da-DK" smtClean="0"/>
              <a:t>22-01-2018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Peter Schmidt Mikkelsen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E6B7-83E7-470E-A840-6EAE441E7F94}" type="slidenum">
              <a:rPr lang="da-DK" smtClean="0"/>
              <a:t>‹#›</a:t>
            </a:fld>
            <a:endParaRPr lang="da-DK"/>
          </a:p>
        </p:txBody>
      </p:sp>
      <p:sp>
        <p:nvSpPr>
          <p:cNvPr id="6" name="TextBox 5"/>
          <p:cNvSpPr txBox="1"/>
          <p:nvPr userDrawn="1"/>
        </p:nvSpPr>
        <p:spPr>
          <a:xfrm rot="16200000">
            <a:off x="8607257" y="2519026"/>
            <a:ext cx="58279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6600" dirty="0" smtClean="0">
                <a:solidFill>
                  <a:srgbClr val="317791"/>
                </a:solidFill>
                <a:latin typeface="Source Sans Pro Light" panose="020B0403030403020204" pitchFamily="34" charset="0"/>
              </a:rPr>
              <a:t>www.isaaffik.org</a:t>
            </a:r>
            <a:endParaRPr lang="en-GB" sz="6600" dirty="0">
              <a:solidFill>
                <a:srgbClr val="317791"/>
              </a:solidFill>
              <a:latin typeface="Source Sans Pro Light" panose="020B04030304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510" y="6083037"/>
            <a:ext cx="645412" cy="658462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57640" y="6464500"/>
            <a:ext cx="38472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i="0" u="none" strike="noStrike" kern="1200" baseline="0" dirty="0" smtClean="0">
                <a:solidFill>
                  <a:srgbClr val="4A93AE"/>
                </a:solidFill>
                <a:latin typeface="Source Sans Pro" panose="020B0503030403020204" pitchFamily="34" charset="0"/>
                <a:ea typeface="+mn-ea"/>
                <a:cs typeface="+mn-cs"/>
              </a:rPr>
              <a:t>ISAAFFIK – a gateway to Arctic scientific collaboration</a:t>
            </a:r>
          </a:p>
        </p:txBody>
      </p:sp>
    </p:spTree>
    <p:extLst>
      <p:ext uri="{BB962C8B-B14F-4D97-AF65-F5344CB8AC3E}">
        <p14:creationId xmlns:p14="http://schemas.microsoft.com/office/powerpoint/2010/main" val="52098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F2807-00F5-4BE6-9E89-930905CACF9E}" type="datetimeFigureOut">
              <a:rPr lang="da-DK" smtClean="0"/>
              <a:t>22-01-2018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Peter Schmidt Mikkelsen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E6B7-83E7-470E-A840-6EAE441E7F9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3278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F2807-00F5-4BE6-9E89-930905CACF9E}" type="datetimeFigureOut">
              <a:rPr lang="da-DK" smtClean="0"/>
              <a:t>22-01-2018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Peter Schmidt Mikkelsen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E6B7-83E7-470E-A840-6EAE441E7F9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8738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F2807-00F5-4BE6-9E89-930905CACF9E}" type="datetimeFigureOut">
              <a:rPr lang="da-DK" smtClean="0"/>
              <a:t>22-01-2018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Peter Schmidt Mikkelsen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E6B7-83E7-470E-A840-6EAE441E7F9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6221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F2807-00F5-4BE6-9E89-930905CACF9E}" type="datetimeFigureOut">
              <a:rPr lang="da-DK" smtClean="0"/>
              <a:t>22-01-2018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Peter Schmidt Mikkelsen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DE6B7-83E7-470E-A840-6EAE441E7F9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236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49" r:id="rId13"/>
    <p:sldLayoutId id="214748365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://www.isaaffik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924777" y="1127360"/>
            <a:ext cx="6812983" cy="1215180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Logistics and Infrastructure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257085" y="3336477"/>
            <a:ext cx="6148368" cy="1782370"/>
          </a:xfrm>
        </p:spPr>
        <p:txBody>
          <a:bodyPr>
            <a:no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Egon Frandsen – Operations manager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Arctic Research Centre – Aarhus University</a:t>
            </a:r>
          </a:p>
          <a:p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Peter Schmidt Mikkelsen - Lead Coordinator</a:t>
            </a: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Greenland Institute of Natural Resources / Aarhus University</a:t>
            </a:r>
          </a:p>
          <a:p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7998997" y="6317833"/>
            <a:ext cx="3477526" cy="386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Frontiers, January 23, 2018</a:t>
            </a:r>
            <a:endParaRPr lang="en-GB" sz="14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260350"/>
            <a:ext cx="1354138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00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812" y="588964"/>
            <a:ext cx="5695763" cy="625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983" y="260350"/>
            <a:ext cx="5453880" cy="43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260350"/>
            <a:ext cx="1354138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34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260350"/>
            <a:ext cx="1354138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934946"/>
            <a:ext cx="5448300" cy="591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863975" y="188913"/>
            <a:ext cx="5761038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altLang="da-DK" smtClean="0"/>
              <a:t>Safety in the field</a:t>
            </a:r>
            <a:endParaRPr lang="da-DK" altLang="da-DK" dirty="0"/>
          </a:p>
        </p:txBody>
      </p:sp>
    </p:spTree>
    <p:extLst>
      <p:ext uri="{BB962C8B-B14F-4D97-AF65-F5344CB8AC3E}">
        <p14:creationId xmlns:p14="http://schemas.microsoft.com/office/powerpoint/2010/main" val="71951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7804" y="0"/>
            <a:ext cx="12790517" cy="7194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593570"/>
            <a:ext cx="1862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www.asp-net.org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339804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08" y="6090714"/>
            <a:ext cx="10059643" cy="545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118" y="201706"/>
            <a:ext cx="9024472" cy="5076265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2108" y="699247"/>
            <a:ext cx="3333068" cy="4854388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“Isaaffik”: Gateway in Greenlandic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user driven web platform supporting research and collaboration in the Arctic within the Kingdom of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Denmark and beyond.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ISAAFFIK is partnership cooperation between the universities, science ministries, Coast Guard in the Kingdom of Denmark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International arctic researchers and institutions are welcome to join ISAAFFIK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Isaaffik is operated by Aarhus University.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8230157" y="2896156"/>
            <a:ext cx="6858001" cy="10656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Ins="216000" rtlCol="0">
            <a:noAutofit/>
          </a:bodyPr>
          <a:lstStyle/>
          <a:p>
            <a:pPr algn="r"/>
            <a:r>
              <a:rPr lang="en-GB" sz="5400" dirty="0" smtClean="0">
                <a:solidFill>
                  <a:srgbClr val="317791"/>
                </a:solidFill>
                <a:latin typeface="Source Sans Pro Semibold" panose="020B0603030403020204" pitchFamily="34" charset="0"/>
              </a:rPr>
              <a:t>www.isaaffik.org</a:t>
            </a:r>
            <a:endParaRPr lang="en-GB" sz="5400" dirty="0">
              <a:solidFill>
                <a:srgbClr val="317791"/>
              </a:solidFill>
              <a:latin typeface="Source Sans Pro Semibold" panose="020B06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451" y="5940162"/>
            <a:ext cx="645412" cy="6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9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ISAAFFIK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7640" y="1888147"/>
            <a:ext cx="5424311" cy="305117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133763" y="1088575"/>
            <a:ext cx="5067637" cy="4650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ABOUT ISAAFFIK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ISAAFFIK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an independent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website maintained by a partnership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It’s open to anyone with relation to Arctic scientific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a supplement to existing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websites;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not a replacement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links to existing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Content is supplied and maintained locally by the partnership and other users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ISAAFFIK is about sharing, and it builds on the members’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contributions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45968" y="5075478"/>
            <a:ext cx="4809588" cy="886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100000"/>
              </a:lnSpc>
            </a:pPr>
            <a:r>
              <a:rPr lang="en-GB" sz="3200" b="1" dirty="0" smtClean="0">
                <a:solidFill>
                  <a:schemeClr val="tx1"/>
                </a:solidFill>
              </a:rPr>
              <a:t>Looking for Arctic overview and collaboration?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451" y="5940162"/>
            <a:ext cx="645412" cy="6584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8230157" y="2896156"/>
            <a:ext cx="6858001" cy="10656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Ins="216000" rtlCol="0">
            <a:noAutofit/>
          </a:bodyPr>
          <a:lstStyle/>
          <a:p>
            <a:pPr algn="r"/>
            <a:r>
              <a:rPr lang="en-GB" sz="5400" dirty="0" smtClean="0">
                <a:solidFill>
                  <a:srgbClr val="317791"/>
                </a:solidFill>
                <a:latin typeface="Source Sans Pro Semibold" panose="020B0603030403020204" pitchFamily="34" charset="0"/>
              </a:rPr>
              <a:t>www.isaaffik.org</a:t>
            </a:r>
            <a:endParaRPr lang="en-GB" sz="5400" dirty="0">
              <a:solidFill>
                <a:srgbClr val="317791"/>
              </a:solidFill>
              <a:latin typeface="Source Sans Pro Semibold" panose="020B0603030403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851" y="6092562"/>
            <a:ext cx="645412" cy="6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7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ISAAFFIK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133763" y="569383"/>
            <a:ext cx="4902802" cy="54073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CAN ISAAFFIK DO FOR YOU?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Whether you are a scientist, student, administrator, decision maker,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politician, service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provider or something else, ISAAFFIK is your tool to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180975" algn="l"/>
              </a:tabLst>
            </a:pP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Provide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overview of Arctic infrastructure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	who’s working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what, where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180975" algn="l"/>
              </a:tabLst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• 	Facilitate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collaboration of research, education,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consultancy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infrastructure &amp; logistics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180975" algn="l"/>
              </a:tabLst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• 	Help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 cut costs 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your Arctic travel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budget, e.g. by split chartering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180975" algn="l"/>
              </a:tabLst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• 	Increase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your safety during fieldwork by making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your projects and whereabouts visible to 	authorities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other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parties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1809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Give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you an overview of Arctic courses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educational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programs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tabLst>
                <a:tab pos="180975" algn="l"/>
              </a:tabLst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Keep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you updated on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latest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Arctic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news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5" y="1630893"/>
            <a:ext cx="5791200" cy="325755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745968" y="5075478"/>
            <a:ext cx="4647654" cy="886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100000"/>
              </a:lnSpc>
            </a:pPr>
            <a:r>
              <a:rPr lang="en-GB" sz="2000" b="1" dirty="0" smtClean="0">
                <a:solidFill>
                  <a:schemeClr val="tx1"/>
                </a:solidFill>
              </a:rPr>
              <a:t>Looking for habitations, research facilities, gateways, authorities, logistics &amp; services or people?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8230157" y="2896156"/>
            <a:ext cx="6858001" cy="10656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Ins="216000" rtlCol="0">
            <a:noAutofit/>
          </a:bodyPr>
          <a:lstStyle/>
          <a:p>
            <a:pPr algn="r"/>
            <a:r>
              <a:rPr lang="en-GB" sz="5400" dirty="0" smtClean="0">
                <a:solidFill>
                  <a:srgbClr val="317791"/>
                </a:solidFill>
                <a:latin typeface="Source Sans Pro Semibold" panose="020B0603030403020204" pitchFamily="34" charset="0"/>
              </a:rPr>
              <a:t>www.isaaffik.org</a:t>
            </a:r>
            <a:endParaRPr lang="en-GB" sz="5400" dirty="0">
              <a:solidFill>
                <a:srgbClr val="317791"/>
              </a:solidFill>
              <a:latin typeface="Source Sans Pro Semibold" panose="020B0603030403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451" y="5940162"/>
            <a:ext cx="645412" cy="6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9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ISAAFFIK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764" y="4035225"/>
            <a:ext cx="4195684" cy="2282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977" y="112281"/>
            <a:ext cx="4275776" cy="2325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10" y="1419625"/>
            <a:ext cx="3682746" cy="200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798" y="3912674"/>
            <a:ext cx="3957145" cy="2152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935622" y="2844597"/>
            <a:ext cx="5569585" cy="886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100000"/>
              </a:lnSpc>
            </a:pPr>
            <a:r>
              <a:rPr lang="en-GB" sz="3200" b="1" dirty="0" smtClean="0">
                <a:solidFill>
                  <a:schemeClr val="tx1"/>
                </a:solidFill>
              </a:rPr>
              <a:t>Choose the kind of overview that suits you best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279452" y="6065132"/>
            <a:ext cx="3209325" cy="376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00000"/>
              </a:lnSpc>
            </a:pPr>
            <a:r>
              <a:rPr lang="en-GB" sz="1400" b="1" dirty="0">
                <a:solidFill>
                  <a:schemeClr val="tx1"/>
                </a:solidFill>
              </a:rPr>
              <a:t>I</a:t>
            </a:r>
            <a:r>
              <a:rPr lang="en-GB" sz="1400" b="1" dirty="0" smtClean="0">
                <a:solidFill>
                  <a:schemeClr val="tx1"/>
                </a:solidFill>
              </a:rPr>
              <a:t>n details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7415244" y="6342131"/>
            <a:ext cx="2573509" cy="376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100000"/>
              </a:lnSpc>
            </a:pPr>
            <a:r>
              <a:rPr lang="en-GB" sz="1400" b="1" dirty="0" smtClean="0">
                <a:solidFill>
                  <a:schemeClr val="tx1"/>
                </a:solidFill>
              </a:rPr>
              <a:t>Overview on a timeline (when)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8266781" y="2479077"/>
            <a:ext cx="2238427" cy="376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100000"/>
              </a:lnSpc>
            </a:pPr>
            <a:r>
              <a:rPr lang="en-GB" sz="1400" b="1" dirty="0" smtClean="0">
                <a:solidFill>
                  <a:schemeClr val="tx1"/>
                </a:solidFill>
              </a:rPr>
              <a:t>Overview on a map (where)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366578" y="3422825"/>
            <a:ext cx="2238427" cy="376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00000"/>
              </a:lnSpc>
            </a:pPr>
            <a:r>
              <a:rPr lang="en-GB" sz="1400" b="1" dirty="0" smtClean="0">
                <a:solidFill>
                  <a:schemeClr val="tx1"/>
                </a:solidFill>
              </a:rPr>
              <a:t>Overview on a list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451" y="5940162"/>
            <a:ext cx="645412" cy="6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6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433718" y="4210336"/>
            <a:ext cx="1826162" cy="309804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956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581" r="1297"/>
          <a:stretch/>
        </p:blipFill>
        <p:spPr>
          <a:xfrm>
            <a:off x="0" y="128336"/>
            <a:ext cx="12247200" cy="672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3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ISAAFFIK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5" t="15073" r="1515" b="7528"/>
          <a:stretch/>
        </p:blipFill>
        <p:spPr>
          <a:xfrm>
            <a:off x="461246" y="1403694"/>
            <a:ext cx="4604368" cy="2267720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6367480" y="1690688"/>
            <a:ext cx="4232654" cy="886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00000"/>
              </a:lnSpc>
            </a:pPr>
            <a:r>
              <a:rPr lang="en-GB" sz="3200" b="1" dirty="0" smtClean="0">
                <a:solidFill>
                  <a:schemeClr val="tx1"/>
                </a:solidFill>
              </a:rPr>
              <a:t>Help us to make ISAAFFIK even </a:t>
            </a:r>
            <a:r>
              <a:rPr lang="en-GB" sz="3200" b="1" smtClean="0">
                <a:solidFill>
                  <a:schemeClr val="tx1"/>
                </a:solidFill>
              </a:rPr>
              <a:t>better - </a:t>
            </a:r>
            <a:r>
              <a:rPr lang="en-GB" sz="3200" b="1" dirty="0" smtClean="0">
                <a:solidFill>
                  <a:schemeClr val="tx1"/>
                </a:solidFill>
              </a:rPr>
              <a:t>join us at </a:t>
            </a:r>
          </a:p>
          <a:p>
            <a:pPr marL="0" lvl="1">
              <a:lnSpc>
                <a:spcPct val="100000"/>
              </a:lnSpc>
            </a:pPr>
            <a:r>
              <a:rPr lang="en-GB" sz="3200" b="1" dirty="0" smtClean="0">
                <a:solidFill>
                  <a:schemeClr val="tx1"/>
                </a:solidFill>
                <a:hlinkClick r:id="rId4"/>
              </a:rPr>
              <a:t>www.isaaffik.org</a:t>
            </a:r>
            <a:endParaRPr lang="en-GB" sz="3200" b="1" dirty="0" smtClean="0">
              <a:solidFill>
                <a:schemeClr val="tx1"/>
              </a:solidFill>
            </a:endParaRPr>
          </a:p>
          <a:p>
            <a:pPr marL="0" lvl="1">
              <a:lnSpc>
                <a:spcPct val="100000"/>
              </a:lnSpc>
            </a:pPr>
            <a:endParaRPr lang="en-GB" sz="3200" b="1" dirty="0" smtClean="0">
              <a:solidFill>
                <a:schemeClr val="tx1"/>
              </a:solidFill>
            </a:endParaRPr>
          </a:p>
          <a:p>
            <a:pPr marL="0" lvl="1">
              <a:lnSpc>
                <a:spcPct val="100000"/>
              </a:lnSpc>
            </a:pPr>
            <a:endParaRPr lang="en-GB" sz="3200" b="1" dirty="0" smtClean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6" t="12479" r="24879" b="12679"/>
          <a:stretch/>
        </p:blipFill>
        <p:spPr>
          <a:xfrm>
            <a:off x="7495398" y="4453699"/>
            <a:ext cx="1976817" cy="1987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945" t="11734" r="1631" b="9131"/>
          <a:stretch/>
        </p:blipFill>
        <p:spPr>
          <a:xfrm>
            <a:off x="461246" y="3836365"/>
            <a:ext cx="4604368" cy="23375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8230157" y="2896156"/>
            <a:ext cx="6858001" cy="10656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Ins="216000" rtlCol="0">
            <a:noAutofit/>
          </a:bodyPr>
          <a:lstStyle/>
          <a:p>
            <a:pPr algn="r"/>
            <a:r>
              <a:rPr lang="en-GB" sz="5400" dirty="0" smtClean="0">
                <a:solidFill>
                  <a:srgbClr val="317791"/>
                </a:solidFill>
                <a:latin typeface="Source Sans Pro Semibold" panose="020B0603030403020204" pitchFamily="34" charset="0"/>
              </a:rPr>
              <a:t>www.isaaffik.org</a:t>
            </a:r>
            <a:endParaRPr lang="en-GB" sz="5400" dirty="0">
              <a:solidFill>
                <a:srgbClr val="317791"/>
              </a:solidFill>
              <a:latin typeface="Source Sans Pro Semibold" panose="020B0603030403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451" y="5940162"/>
            <a:ext cx="645412" cy="6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1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3000376" y="166689"/>
            <a:ext cx="7199313" cy="839787"/>
          </a:xfrm>
        </p:spPr>
        <p:txBody>
          <a:bodyPr>
            <a:normAutofit/>
          </a:bodyPr>
          <a:lstStyle/>
          <a:p>
            <a:pPr eaLnBrk="1" hangingPunct="1"/>
            <a:r>
              <a:rPr lang="da-DK" altLang="da-DK" sz="3600" dirty="0" smtClean="0"/>
              <a:t>ASP </a:t>
            </a:r>
            <a:r>
              <a:rPr lang="da-DK" altLang="da-DK" sz="3600" dirty="0"/>
              <a:t>Field </a:t>
            </a:r>
            <a:r>
              <a:rPr lang="da-DK" altLang="da-DK" sz="3600" dirty="0" err="1"/>
              <a:t>Campaigns</a:t>
            </a:r>
            <a:r>
              <a:rPr lang="da-DK" altLang="da-DK" sz="3600" dirty="0"/>
              <a:t> 2012-17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1" r="36482" b="8911"/>
          <a:stretch/>
        </p:blipFill>
        <p:spPr>
          <a:xfrm>
            <a:off x="1953456" y="1071565"/>
            <a:ext cx="5672138" cy="57907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4463974" y="3975532"/>
            <a:ext cx="373642" cy="36556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da-DK" sz="700" dirty="0">
                <a:solidFill>
                  <a:prstClr val="white"/>
                </a:solidFill>
              </a:rPr>
              <a:t>2016 2017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1814" y="1006476"/>
            <a:ext cx="4093813" cy="5940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a-DK" sz="1500" b="1" dirty="0">
                <a:solidFill>
                  <a:prstClr val="black"/>
                </a:solidFill>
                <a:latin typeface="Calibri"/>
              </a:rPr>
              <a:t>2012: Young Sound </a:t>
            </a: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ASP Start-up </a:t>
            </a:r>
            <a:r>
              <a:rPr lang="da-DK" sz="1000" dirty="0" err="1" smtClean="0">
                <a:solidFill>
                  <a:prstClr val="black"/>
                </a:solidFill>
                <a:latin typeface="Calibri"/>
              </a:rPr>
              <a:t>campaign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500" b="1" dirty="0">
                <a:solidFill>
                  <a:prstClr val="black"/>
                </a:solidFill>
                <a:latin typeface="Calibri"/>
              </a:rPr>
              <a:t>2013: </a:t>
            </a: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Nuuk – 26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r>
              <a:rPr lang="da-DK" sz="1000" dirty="0">
                <a:solidFill>
                  <a:prstClr val="black"/>
                </a:solidFill>
                <a:latin typeface="Calibri"/>
              </a:rPr>
              <a:t> in Nuuk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area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SERF – 3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500" b="1" dirty="0">
                <a:solidFill>
                  <a:prstClr val="black"/>
                </a:solidFill>
                <a:latin typeface="Calibri"/>
              </a:rPr>
              <a:t>2014: </a:t>
            </a: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Young Sound – 14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SERF – 3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Nuuk – 1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Cambridge Bay – 14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Amundsen – 5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500" b="1" dirty="0">
                <a:solidFill>
                  <a:prstClr val="black"/>
                </a:solidFill>
                <a:latin typeface="Calibri"/>
              </a:rPr>
              <a:t>2015:</a:t>
            </a: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VRS Station Nord – 18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Young Sound – 1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SERF – 3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Amundsen – 7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Green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Edge</a:t>
            </a:r>
            <a:r>
              <a:rPr lang="da-DK" sz="1000" dirty="0">
                <a:solidFill>
                  <a:prstClr val="black"/>
                </a:solidFill>
                <a:latin typeface="Calibri"/>
              </a:rPr>
              <a:t> – 2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500" b="1" dirty="0">
                <a:solidFill>
                  <a:prstClr val="black"/>
                </a:solidFill>
                <a:latin typeface="Calibri"/>
              </a:rPr>
              <a:t>2016:</a:t>
            </a: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VRS Station Nord – 5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Young Sound – 2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SERF – 7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Baffin Bay – 7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Nuuk – 9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Svalbard – 4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000" dirty="0" err="1">
                <a:solidFill>
                  <a:prstClr val="black"/>
                </a:solidFill>
                <a:latin typeface="Calibri"/>
              </a:rPr>
              <a:t>Other</a:t>
            </a:r>
            <a:r>
              <a:rPr lang="da-DK" sz="1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r>
              <a:rPr lang="da-DK" sz="1000" dirty="0">
                <a:solidFill>
                  <a:prstClr val="black"/>
                </a:solidFill>
                <a:latin typeface="Calibri"/>
              </a:rPr>
              <a:t> – 7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500" b="1" dirty="0">
                <a:solidFill>
                  <a:prstClr val="black"/>
                </a:solidFill>
                <a:latin typeface="Calibri"/>
              </a:rPr>
              <a:t>2017:</a:t>
            </a: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VRS Station Nord – 7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Young Sound – 2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SERF – 3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Greenland Sea – 2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Nuuk – 2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Svalbard – 5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000" dirty="0">
                <a:solidFill>
                  <a:prstClr val="black"/>
                </a:solidFill>
                <a:latin typeface="Calibri"/>
              </a:rPr>
              <a:t>Baffin Bay – 8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da-DK" sz="1000" dirty="0" err="1">
                <a:solidFill>
                  <a:prstClr val="black"/>
                </a:solidFill>
                <a:latin typeface="Calibri"/>
              </a:rPr>
              <a:t>Other</a:t>
            </a:r>
            <a:r>
              <a:rPr lang="da-DK" sz="1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r>
              <a:rPr lang="da-DK" sz="1000" dirty="0">
                <a:solidFill>
                  <a:prstClr val="black"/>
                </a:solidFill>
                <a:latin typeface="Calibri"/>
              </a:rPr>
              <a:t> – 3 </a:t>
            </a:r>
            <a:r>
              <a:rPr lang="da-DK" sz="10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987101" y="4007815"/>
            <a:ext cx="373642" cy="36556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da-DK" sz="700" dirty="0">
                <a:solidFill>
                  <a:prstClr val="white"/>
                </a:solidFill>
              </a:rPr>
              <a:t>2015</a:t>
            </a:r>
          </a:p>
          <a:p>
            <a:pPr algn="ctr">
              <a:defRPr/>
            </a:pPr>
            <a:r>
              <a:rPr lang="da-DK" sz="700" dirty="0">
                <a:solidFill>
                  <a:prstClr val="white"/>
                </a:solidFill>
              </a:rPr>
              <a:t>2016 2017</a:t>
            </a:r>
          </a:p>
        </p:txBody>
      </p:sp>
      <p:sp>
        <p:nvSpPr>
          <p:cNvPr id="31" name="Oval 30"/>
          <p:cNvSpPr/>
          <p:nvPr/>
        </p:nvSpPr>
        <p:spPr>
          <a:xfrm>
            <a:off x="5528010" y="4797153"/>
            <a:ext cx="373642" cy="36556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da-DK" sz="700" dirty="0">
                <a:solidFill>
                  <a:prstClr val="white"/>
                </a:solidFill>
              </a:rPr>
              <a:t>2012</a:t>
            </a:r>
          </a:p>
          <a:p>
            <a:pPr algn="ctr">
              <a:defRPr/>
            </a:pPr>
            <a:r>
              <a:rPr lang="da-DK" sz="700" dirty="0">
                <a:solidFill>
                  <a:prstClr val="white"/>
                </a:solidFill>
              </a:rPr>
              <a:t>2014- 2017</a:t>
            </a:r>
          </a:p>
        </p:txBody>
      </p:sp>
      <p:sp>
        <p:nvSpPr>
          <p:cNvPr id="32" name="Oval 31"/>
          <p:cNvSpPr/>
          <p:nvPr/>
        </p:nvSpPr>
        <p:spPr>
          <a:xfrm>
            <a:off x="6619492" y="4222584"/>
            <a:ext cx="373642" cy="36556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da-DK" sz="700" dirty="0">
                <a:solidFill>
                  <a:prstClr val="white"/>
                </a:solidFill>
              </a:rPr>
              <a:t>2016 2017</a:t>
            </a:r>
          </a:p>
        </p:txBody>
      </p:sp>
      <p:sp>
        <p:nvSpPr>
          <p:cNvPr id="33" name="Oval 32"/>
          <p:cNvSpPr/>
          <p:nvPr/>
        </p:nvSpPr>
        <p:spPr>
          <a:xfrm>
            <a:off x="3924591" y="4712354"/>
            <a:ext cx="470534" cy="46036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da-DK" sz="700" dirty="0">
                <a:solidFill>
                  <a:prstClr val="white"/>
                </a:solidFill>
              </a:rPr>
              <a:t>2013-2014</a:t>
            </a:r>
          </a:p>
          <a:p>
            <a:pPr algn="ctr">
              <a:defRPr/>
            </a:pPr>
            <a:r>
              <a:rPr lang="da-DK" sz="700" dirty="0">
                <a:solidFill>
                  <a:prstClr val="white"/>
                </a:solidFill>
              </a:rPr>
              <a:t>2016- 2017</a:t>
            </a:r>
          </a:p>
        </p:txBody>
      </p:sp>
      <p:sp>
        <p:nvSpPr>
          <p:cNvPr id="34" name="Oval 33"/>
          <p:cNvSpPr/>
          <p:nvPr/>
        </p:nvSpPr>
        <p:spPr>
          <a:xfrm>
            <a:off x="6041906" y="4529572"/>
            <a:ext cx="373642" cy="36556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da-DK" sz="700" dirty="0">
                <a:solidFill>
                  <a:prstClr val="white"/>
                </a:solidFill>
              </a:rPr>
              <a:t>2017</a:t>
            </a:r>
          </a:p>
        </p:txBody>
      </p:sp>
      <p:sp>
        <p:nvSpPr>
          <p:cNvPr id="35" name="Oval 34"/>
          <p:cNvSpPr/>
          <p:nvPr/>
        </p:nvSpPr>
        <p:spPr>
          <a:xfrm>
            <a:off x="1791368" y="3717033"/>
            <a:ext cx="373642" cy="36556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da-DK" sz="700" dirty="0">
                <a:solidFill>
                  <a:prstClr val="white"/>
                </a:solidFill>
              </a:rPr>
              <a:t>2013- 2017</a:t>
            </a:r>
          </a:p>
        </p:txBody>
      </p:sp>
      <p:sp>
        <p:nvSpPr>
          <p:cNvPr id="36" name="Oval 35"/>
          <p:cNvSpPr/>
          <p:nvPr/>
        </p:nvSpPr>
        <p:spPr>
          <a:xfrm>
            <a:off x="2775315" y="2824162"/>
            <a:ext cx="373642" cy="36556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da-DK" sz="700" dirty="0">
                <a:solidFill>
                  <a:prstClr val="white"/>
                </a:solidFill>
              </a:rPr>
              <a:t>2013- 2017</a:t>
            </a:r>
          </a:p>
        </p:txBody>
      </p:sp>
      <p:sp>
        <p:nvSpPr>
          <p:cNvPr id="37" name="Oval 36"/>
          <p:cNvSpPr/>
          <p:nvPr/>
        </p:nvSpPr>
        <p:spPr>
          <a:xfrm>
            <a:off x="4440369" y="2933417"/>
            <a:ext cx="373642" cy="36556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da-DK" sz="700" dirty="0">
                <a:solidFill>
                  <a:prstClr val="white"/>
                </a:solidFill>
              </a:rPr>
              <a:t>2013- 2017</a:t>
            </a:r>
          </a:p>
        </p:txBody>
      </p:sp>
      <p:sp>
        <p:nvSpPr>
          <p:cNvPr id="38" name="Oval 37"/>
          <p:cNvSpPr/>
          <p:nvPr/>
        </p:nvSpPr>
        <p:spPr>
          <a:xfrm>
            <a:off x="2962136" y="3393698"/>
            <a:ext cx="373642" cy="36556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da-DK" sz="700" dirty="0">
                <a:solidFill>
                  <a:prstClr val="white"/>
                </a:solidFill>
              </a:rPr>
              <a:t>2013- 2017</a:t>
            </a:r>
          </a:p>
        </p:txBody>
      </p:sp>
      <p:pic>
        <p:nvPicPr>
          <p:cNvPr id="1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260350"/>
            <a:ext cx="1354138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71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>
          <a:xfrm>
            <a:off x="3510870" y="3143705"/>
            <a:ext cx="5319621" cy="1008063"/>
          </a:xfrm>
        </p:spPr>
        <p:txBody>
          <a:bodyPr/>
          <a:lstStyle/>
          <a:p>
            <a:r>
              <a:rPr lang="da-DK" altLang="da-DK" b="1" dirty="0" err="1" smtClean="0">
                <a:solidFill>
                  <a:schemeClr val="bg1"/>
                </a:solidFill>
              </a:rPr>
              <a:t>Thank</a:t>
            </a:r>
            <a:r>
              <a:rPr lang="da-DK" altLang="da-DK" b="1" dirty="0" smtClean="0">
                <a:solidFill>
                  <a:schemeClr val="bg1"/>
                </a:solidFill>
              </a:rPr>
              <a:t> </a:t>
            </a:r>
            <a:r>
              <a:rPr lang="da-DK" altLang="da-DK" b="1" dirty="0" err="1" smtClean="0">
                <a:solidFill>
                  <a:schemeClr val="bg1"/>
                </a:solidFill>
              </a:rPr>
              <a:t>you</a:t>
            </a:r>
            <a:r>
              <a:rPr lang="da-DK" altLang="da-DK" b="1" dirty="0" smtClean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260350"/>
            <a:ext cx="1354138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8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3242424" y="231777"/>
            <a:ext cx="6251200" cy="839787"/>
          </a:xfrm>
        </p:spPr>
        <p:txBody>
          <a:bodyPr/>
          <a:lstStyle/>
          <a:p>
            <a:pPr eaLnBrk="1" hangingPunct="1"/>
            <a:r>
              <a:rPr lang="da-DK" altLang="da-DK" sz="3600" dirty="0" err="1" smtClean="0"/>
              <a:t>Example</a:t>
            </a:r>
            <a:r>
              <a:rPr lang="da-DK" altLang="da-DK" sz="3600" dirty="0" smtClean="0"/>
              <a:t> </a:t>
            </a:r>
            <a:r>
              <a:rPr lang="da-DK" altLang="da-DK" sz="3600" dirty="0"/>
              <a:t>of </a:t>
            </a:r>
            <a:r>
              <a:rPr lang="da-DK" altLang="da-DK" sz="3600" dirty="0" err="1"/>
              <a:t>logistics</a:t>
            </a:r>
            <a:endParaRPr lang="da-DK" altLang="da-DK" sz="36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1" r="36482" b="9061"/>
          <a:stretch/>
        </p:blipFill>
        <p:spPr>
          <a:xfrm>
            <a:off x="1961124" y="1071564"/>
            <a:ext cx="5672138" cy="57774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980107" y="4797425"/>
            <a:ext cx="2909888" cy="6155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a-DK" sz="2000" b="1" dirty="0">
                <a:solidFill>
                  <a:prstClr val="black"/>
                </a:solidFill>
                <a:latin typeface="Calibri"/>
              </a:rPr>
              <a:t>2014: </a:t>
            </a:r>
          </a:p>
          <a:p>
            <a:pPr>
              <a:defRPr/>
            </a:pPr>
            <a:r>
              <a:rPr lang="da-DK" sz="1400" dirty="0">
                <a:solidFill>
                  <a:prstClr val="black"/>
                </a:solidFill>
                <a:latin typeface="Calibri"/>
              </a:rPr>
              <a:t>Young Sound – 14 </a:t>
            </a:r>
            <a:r>
              <a:rPr lang="da-DK" sz="1400" dirty="0" err="1">
                <a:solidFill>
                  <a:prstClr val="black"/>
                </a:solidFill>
                <a:latin typeface="Calibri"/>
              </a:rPr>
              <a:t>projects</a:t>
            </a:r>
            <a:endParaRPr lang="da-DK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535678" y="4797153"/>
            <a:ext cx="373642" cy="36556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da-DK" sz="700" dirty="0">
                <a:solidFill>
                  <a:prstClr val="white"/>
                </a:solidFill>
              </a:rPr>
              <a:t>2014</a:t>
            </a:r>
          </a:p>
        </p:txBody>
      </p:sp>
      <p:cxnSp>
        <p:nvCxnSpPr>
          <p:cNvPr id="6" name="Straight Arrow Connector 5"/>
          <p:cNvCxnSpPr>
            <a:stCxn id="22" idx="1"/>
          </p:cNvCxnSpPr>
          <p:nvPr/>
        </p:nvCxnSpPr>
        <p:spPr>
          <a:xfrm flipH="1" flipV="1">
            <a:off x="5958449" y="5035550"/>
            <a:ext cx="2021658" cy="6965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260350"/>
            <a:ext cx="1354138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3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717074" y="274638"/>
            <a:ext cx="6619014" cy="800100"/>
          </a:xfrm>
        </p:spPr>
        <p:txBody>
          <a:bodyPr/>
          <a:lstStyle/>
          <a:p>
            <a:pPr eaLnBrk="1" hangingPunct="1"/>
            <a:r>
              <a:rPr lang="da-DK" altLang="da-DK" dirty="0" smtClean="0"/>
              <a:t>Field </a:t>
            </a:r>
            <a:r>
              <a:rPr lang="da-DK" altLang="da-DK" dirty="0" err="1" smtClean="0"/>
              <a:t>period</a:t>
            </a:r>
            <a:r>
              <a:rPr lang="da-DK" altLang="da-DK" dirty="0" smtClean="0"/>
              <a:t> 2014 – 9 legs</a:t>
            </a:r>
          </a:p>
        </p:txBody>
      </p:sp>
      <p:grpSp>
        <p:nvGrpSpPr>
          <p:cNvPr id="11268" name="Group 4"/>
          <p:cNvGrpSpPr>
            <a:grpSpLocks/>
          </p:cNvGrpSpPr>
          <p:nvPr/>
        </p:nvGrpSpPr>
        <p:grpSpPr bwMode="auto">
          <a:xfrm>
            <a:off x="1953542" y="1114426"/>
            <a:ext cx="8755062" cy="5743575"/>
            <a:chOff x="420200" y="193964"/>
            <a:chExt cx="8568952" cy="6664036"/>
          </a:xfrm>
        </p:grpSpPr>
        <p:pic>
          <p:nvPicPr>
            <p:cNvPr id="11273" name="Picture 2" descr="http://www.calendarpedia.co.uk/images/calendar-2014-c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90" t="5386" r="16565"/>
            <a:stretch>
              <a:fillRect/>
            </a:stretch>
          </p:blipFill>
          <p:spPr bwMode="auto">
            <a:xfrm>
              <a:off x="420200" y="193964"/>
              <a:ext cx="8568952" cy="6664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569094" y="449989"/>
              <a:ext cx="316295" cy="42560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" wrap="square">
              <a:spAutoFit/>
            </a:bodyPr>
            <a:lstStyle/>
            <a:p>
              <a:pPr algn="ctr">
                <a:defRPr/>
              </a:pPr>
              <a:r>
                <a:rPr lang="da-DK" sz="900" b="1" dirty="0"/>
                <a:t>Leg 1 – 30. April – 21. May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75198" y="439884"/>
              <a:ext cx="316295" cy="224441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" wrap="square">
              <a:spAutoFit/>
            </a:bodyPr>
            <a:lstStyle/>
            <a:p>
              <a:pPr algn="ctr">
                <a:defRPr/>
              </a:pPr>
              <a:r>
                <a:rPr lang="da-DK" sz="900" b="1" dirty="0"/>
                <a:t>Leg 2 – 21. May – 11. June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69093" y="4706089"/>
              <a:ext cx="316295" cy="20257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" wrap="square">
              <a:spAutoFit/>
            </a:bodyPr>
            <a:lstStyle/>
            <a:p>
              <a:pPr algn="ctr">
                <a:defRPr/>
              </a:pPr>
              <a:r>
                <a:rPr lang="da-DK" sz="900" b="1" dirty="0"/>
                <a:t>Leg 2 – 21. May – 11. June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76795" y="2684297"/>
              <a:ext cx="316295" cy="404292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" wrap="square">
              <a:spAutoFit/>
            </a:bodyPr>
            <a:lstStyle/>
            <a:p>
              <a:pPr algn="ctr">
                <a:defRPr/>
              </a:pPr>
              <a:r>
                <a:rPr lang="da-DK" sz="900" b="1" dirty="0"/>
                <a:t>Leg 3 – 11. </a:t>
              </a:r>
              <a:r>
                <a:rPr lang="da-DK" sz="900" b="1" dirty="0" smtClean="0"/>
                <a:t>June – </a:t>
              </a:r>
              <a:r>
                <a:rPr lang="da-DK" sz="900" b="1" dirty="0"/>
                <a:t>2. </a:t>
              </a:r>
              <a:r>
                <a:rPr lang="da-DK" sz="900" b="1" dirty="0" err="1"/>
                <a:t>July</a:t>
              </a:r>
              <a:endParaRPr lang="da-DK" sz="9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78382" y="438011"/>
              <a:ext cx="317113" cy="42088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" wrap="square">
              <a:spAutoFit/>
            </a:bodyPr>
            <a:lstStyle/>
            <a:p>
              <a:pPr algn="ctr">
                <a:defRPr/>
              </a:pPr>
              <a:endParaRPr lang="da-DK" sz="2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75174" y="2064792"/>
              <a:ext cx="316295" cy="288259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">
              <a:spAutoFit/>
            </a:bodyPr>
            <a:lstStyle/>
            <a:p>
              <a:pPr algn="ctr">
                <a:defRPr/>
              </a:pPr>
              <a:r>
                <a:rPr lang="da-DK" sz="900" b="1" dirty="0"/>
                <a:t>Leg 4 – 9 -23. </a:t>
              </a:r>
              <a:r>
                <a:rPr lang="da-DK" sz="900" b="1" dirty="0" err="1"/>
                <a:t>July</a:t>
              </a:r>
              <a:endParaRPr lang="da-DK" sz="9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77739" y="4957392"/>
              <a:ext cx="317113" cy="176455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">
              <a:spAutoFit/>
            </a:bodyPr>
            <a:lstStyle/>
            <a:p>
              <a:pPr algn="ctr">
                <a:defRPr/>
              </a:pPr>
              <a:endParaRPr lang="da-DK" sz="2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17057" y="449990"/>
              <a:ext cx="316295" cy="25970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">
              <a:spAutoFit/>
            </a:bodyPr>
            <a:lstStyle/>
            <a:p>
              <a:pPr algn="ctr">
                <a:defRPr/>
              </a:pPr>
              <a:r>
                <a:rPr lang="da-DK" sz="900" b="1" dirty="0"/>
                <a:t>Leg 5 – 23. </a:t>
              </a:r>
              <a:r>
                <a:rPr lang="da-DK" sz="900" b="1" dirty="0" err="1"/>
                <a:t>July</a:t>
              </a:r>
              <a:r>
                <a:rPr lang="da-DK" sz="900" b="1" dirty="0"/>
                <a:t> – 13. August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29420" y="858893"/>
              <a:ext cx="316295" cy="30225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" wrap="square">
              <a:spAutoFit/>
            </a:bodyPr>
            <a:lstStyle/>
            <a:p>
              <a:pPr algn="ctr">
                <a:defRPr/>
              </a:pPr>
              <a:r>
                <a:rPr lang="da-DK" sz="900" b="1" dirty="0"/>
                <a:t>Leg 6 – 3. - 17. </a:t>
              </a:r>
              <a:r>
                <a:rPr lang="da-DK" sz="900" b="1" dirty="0" smtClean="0"/>
                <a:t>September</a:t>
              </a:r>
              <a:endParaRPr lang="da-DK" sz="9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93864" y="5106446"/>
              <a:ext cx="451851" cy="16154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" wrap="square">
              <a:spAutoFit/>
            </a:bodyPr>
            <a:lstStyle/>
            <a:p>
              <a:pPr algn="ctr">
                <a:defRPr/>
              </a:pPr>
              <a:r>
                <a:rPr lang="da-DK" sz="900" b="1" dirty="0"/>
                <a:t>Leg 7 – 24. S</a:t>
              </a:r>
              <a:r>
                <a:rPr lang="da-DK" sz="900" b="1" dirty="0" smtClean="0"/>
                <a:t>eptember –     </a:t>
              </a:r>
              <a:r>
                <a:rPr lang="da-DK" sz="900" b="1" dirty="0"/>
                <a:t>1. </a:t>
              </a:r>
              <a:r>
                <a:rPr lang="da-DK" sz="900" b="1" dirty="0" err="1" smtClean="0"/>
                <a:t>October</a:t>
              </a:r>
              <a:endParaRPr lang="da-DK" sz="900" b="1" dirty="0"/>
            </a:p>
          </p:txBody>
        </p:sp>
      </p:grpSp>
      <p:grpSp>
        <p:nvGrpSpPr>
          <p:cNvPr id="11269" name="Group 16"/>
          <p:cNvGrpSpPr>
            <a:grpSpLocks/>
          </p:cNvGrpSpPr>
          <p:nvPr/>
        </p:nvGrpSpPr>
        <p:grpSpPr bwMode="auto">
          <a:xfrm>
            <a:off x="2789979" y="1336675"/>
            <a:ext cx="3198572" cy="5388396"/>
            <a:chOff x="-358518" y="-7157484"/>
            <a:chExt cx="3129405" cy="6880972"/>
          </a:xfrm>
        </p:grpSpPr>
        <p:sp>
          <p:nvSpPr>
            <p:cNvPr id="19" name="TextBox 18"/>
            <p:cNvSpPr txBox="1"/>
            <p:nvPr/>
          </p:nvSpPr>
          <p:spPr>
            <a:xfrm>
              <a:off x="-358518" y="-7157484"/>
              <a:ext cx="316177" cy="310702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" wrap="square">
              <a:spAutoFit/>
            </a:bodyPr>
            <a:lstStyle/>
            <a:p>
              <a:pPr algn="ctr">
                <a:defRPr/>
              </a:pPr>
              <a:r>
                <a:rPr lang="da-DK" sz="900" b="1" dirty="0"/>
                <a:t>Leg 8 – 30. April – 14. May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54710" y="-5397307"/>
              <a:ext cx="316177" cy="51207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">
              <a:spAutoFit/>
            </a:bodyPr>
            <a:lstStyle/>
            <a:p>
              <a:pPr algn="ctr">
                <a:defRPr/>
              </a:pPr>
              <a:r>
                <a:rPr lang="da-DK" sz="900" b="1" dirty="0"/>
                <a:t>Leg 9 – 9. </a:t>
              </a:r>
              <a:r>
                <a:rPr lang="da-DK" sz="900" b="1" dirty="0" err="1"/>
                <a:t>July</a:t>
              </a:r>
              <a:r>
                <a:rPr lang="da-DK" sz="900" b="1" dirty="0"/>
                <a:t> – 6. </a:t>
              </a:r>
              <a:r>
                <a:rPr lang="da-DK" sz="900" b="1" dirty="0" smtClean="0"/>
                <a:t>August</a:t>
              </a:r>
              <a:endParaRPr lang="da-DK" sz="900" b="1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140074" y="1335089"/>
            <a:ext cx="324000" cy="1012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>
            <a:spAutoFit/>
          </a:bodyPr>
          <a:lstStyle/>
          <a:p>
            <a:pPr algn="ctr">
              <a:defRPr/>
            </a:pPr>
            <a:endParaRPr lang="da-DK" sz="2400" b="1" dirty="0"/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260350"/>
            <a:ext cx="1354138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06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2251494" y="365125"/>
            <a:ext cx="7418717" cy="1325563"/>
          </a:xfrm>
        </p:spPr>
        <p:txBody>
          <a:bodyPr/>
          <a:lstStyle/>
          <a:p>
            <a:pPr eaLnBrk="1" hangingPunct="1"/>
            <a:r>
              <a:rPr lang="en-US" altLang="da-DK" sz="4800" b="1" dirty="0"/>
              <a:t>Statistics –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002588" cy="47815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b="1" dirty="0" smtClean="0"/>
              <a:t>People</a:t>
            </a:r>
          </a:p>
          <a:p>
            <a:pPr lvl="1">
              <a:defRPr/>
            </a:pPr>
            <a:r>
              <a:rPr lang="en-US" b="1" dirty="0" smtClean="0"/>
              <a:t>56 </a:t>
            </a:r>
            <a:r>
              <a:rPr lang="en-US" b="1" dirty="0" err="1" smtClean="0"/>
              <a:t>differents</a:t>
            </a:r>
            <a:r>
              <a:rPr lang="en-US" b="1" dirty="0" smtClean="0"/>
              <a:t> scientist during </a:t>
            </a:r>
            <a:r>
              <a:rPr lang="en-US" b="1" dirty="0"/>
              <a:t>the season </a:t>
            </a:r>
            <a:endParaRPr lang="en-US" b="1" dirty="0" smtClean="0"/>
          </a:p>
          <a:p>
            <a:pPr lvl="1">
              <a:defRPr/>
            </a:pPr>
            <a:r>
              <a:rPr lang="en-US" b="1" dirty="0" smtClean="0"/>
              <a:t>The scientists </a:t>
            </a:r>
            <a:r>
              <a:rPr lang="en-US" b="1" dirty="0"/>
              <a:t>stayed about </a:t>
            </a:r>
            <a:r>
              <a:rPr lang="en-US" b="1" dirty="0" smtClean="0"/>
              <a:t>1250 nights in the field</a:t>
            </a:r>
          </a:p>
          <a:p>
            <a:pPr marL="0" indent="0">
              <a:buNone/>
              <a:defRPr/>
            </a:pPr>
            <a:endParaRPr lang="en-US" sz="1900" b="1" dirty="0"/>
          </a:p>
          <a:p>
            <a:pPr>
              <a:defRPr/>
            </a:pPr>
            <a:r>
              <a:rPr lang="en-US" b="1" dirty="0" smtClean="0"/>
              <a:t>Cargo</a:t>
            </a:r>
          </a:p>
          <a:p>
            <a:pPr lvl="1">
              <a:defRPr/>
            </a:pPr>
            <a:r>
              <a:rPr lang="en-US" b="1" dirty="0" smtClean="0"/>
              <a:t>4.9 tons of cargo to </a:t>
            </a:r>
            <a:r>
              <a:rPr lang="en-US" b="1" dirty="0" err="1" smtClean="0"/>
              <a:t>Daneborg</a:t>
            </a:r>
            <a:endParaRPr lang="en-US" b="1" dirty="0"/>
          </a:p>
          <a:p>
            <a:pPr lvl="2">
              <a:defRPr/>
            </a:pPr>
            <a:r>
              <a:rPr lang="en-US" b="1" dirty="0" smtClean="0"/>
              <a:t>0.4 ton by ship</a:t>
            </a:r>
          </a:p>
          <a:p>
            <a:pPr lvl="2">
              <a:defRPr/>
            </a:pPr>
            <a:r>
              <a:rPr lang="en-US" b="1" dirty="0" smtClean="0"/>
              <a:t>3.7 tons by air</a:t>
            </a:r>
          </a:p>
          <a:p>
            <a:pPr lvl="2">
              <a:defRPr/>
            </a:pPr>
            <a:r>
              <a:rPr lang="en-US" b="1" dirty="0" smtClean="0"/>
              <a:t>0.8 ton cargo send by ship in 2013</a:t>
            </a:r>
          </a:p>
          <a:p>
            <a:pPr lvl="1">
              <a:defRPr/>
            </a:pPr>
            <a:r>
              <a:rPr lang="en-US" b="1" dirty="0" smtClean="0"/>
              <a:t>5.1 tons of cargo from </a:t>
            </a:r>
            <a:r>
              <a:rPr lang="en-US" b="1" dirty="0" err="1" smtClean="0"/>
              <a:t>Daneborg</a:t>
            </a:r>
            <a:endParaRPr lang="en-US" b="1" dirty="0"/>
          </a:p>
          <a:p>
            <a:pPr lvl="2">
              <a:defRPr/>
            </a:pPr>
            <a:r>
              <a:rPr lang="en-US" b="1" dirty="0" smtClean="0"/>
              <a:t>3 tons by ship</a:t>
            </a:r>
          </a:p>
          <a:p>
            <a:pPr lvl="2">
              <a:defRPr/>
            </a:pPr>
            <a:r>
              <a:rPr lang="en-US" b="1" dirty="0" smtClean="0"/>
              <a:t>2.1 tons by air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b="1" dirty="0" smtClean="0"/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260350"/>
            <a:ext cx="1354138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30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364" y="957264"/>
            <a:ext cx="5628474" cy="59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1"/>
          <p:cNvSpPr>
            <a:spLocks noChangeArrowheads="1"/>
          </p:cNvSpPr>
          <p:nvPr/>
        </p:nvSpPr>
        <p:spPr bwMode="auto">
          <a:xfrm>
            <a:off x="2942832" y="327818"/>
            <a:ext cx="5443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da-DK" sz="3600" dirty="0">
                <a:latin typeface="Arial" panose="020B0604020202020204" pitchFamily="34" charset="0"/>
              </a:rPr>
              <a:t>Site Manual for Daneborg</a:t>
            </a: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260350"/>
            <a:ext cx="1354138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26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307" y="202367"/>
            <a:ext cx="4279808" cy="647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550" y="260350"/>
            <a:ext cx="4688074" cy="35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260350"/>
            <a:ext cx="1354138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72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307" y="202367"/>
            <a:ext cx="4279808" cy="647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550" y="260350"/>
            <a:ext cx="4688074" cy="35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1700399" y="1265722"/>
            <a:ext cx="2698375" cy="8435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260350"/>
            <a:ext cx="1354138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92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616" y="260350"/>
            <a:ext cx="5062215" cy="83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3"/>
          <a:stretch>
            <a:fillRect/>
          </a:stretch>
        </p:blipFill>
        <p:spPr bwMode="auto">
          <a:xfrm>
            <a:off x="3007717" y="1060831"/>
            <a:ext cx="5122993" cy="579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260350"/>
            <a:ext cx="1354138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90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901</TotalTime>
  <Words>630</Words>
  <Application>Microsoft Office PowerPoint</Application>
  <PresentationFormat>Widescreen</PresentationFormat>
  <Paragraphs>135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Source Sans Pro</vt:lpstr>
      <vt:lpstr>Source Sans Pro Light</vt:lpstr>
      <vt:lpstr>Source Sans Pro Semibold</vt:lpstr>
      <vt:lpstr>Office Theme</vt:lpstr>
      <vt:lpstr>Logistics and Infrastructure</vt:lpstr>
      <vt:lpstr>ASP Field Campaigns 2012-17</vt:lpstr>
      <vt:lpstr>Example of logistics</vt:lpstr>
      <vt:lpstr>Field period 2014 – 9 legs</vt:lpstr>
      <vt:lpstr>Statistics –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ISAAFFIK</vt:lpstr>
      <vt:lpstr>ISAAFFIK</vt:lpstr>
      <vt:lpstr>ISAAFFIK</vt:lpstr>
      <vt:lpstr>PowerPoint Presentation</vt:lpstr>
      <vt:lpstr>PowerPoint Presentation</vt:lpstr>
      <vt:lpstr>ISAAFFIK</vt:lpstr>
      <vt:lpstr>Thank you…</vt:lpstr>
    </vt:vector>
  </TitlesOfParts>
  <Company>Xsirius.dk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Isaaffik</dc:title>
  <dc:creator>pemi@natur.gl</dc:creator>
  <cp:lastModifiedBy>Peter Schmidt Mikkelsen</cp:lastModifiedBy>
  <cp:revision>125</cp:revision>
  <dcterms:created xsi:type="dcterms:W3CDTF">2017-10-03T06:59:27Z</dcterms:created>
  <dcterms:modified xsi:type="dcterms:W3CDTF">2018-01-22T12:44:41Z</dcterms:modified>
</cp:coreProperties>
</file>