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5" r:id="rId2"/>
    <p:sldId id="259" r:id="rId3"/>
    <p:sldId id="261" r:id="rId4"/>
    <p:sldId id="257" r:id="rId5"/>
    <p:sldId id="264" r:id="rId6"/>
    <p:sldId id="265" r:id="rId7"/>
    <p:sldId id="276" r:id="rId8"/>
    <p:sldId id="273" r:id="rId9"/>
    <p:sldId id="267" r:id="rId10"/>
    <p:sldId id="272" r:id="rId11"/>
    <p:sldId id="26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Ugarte" initials="FU" lastIdx="0" clrIdx="0">
    <p:extLst>
      <p:ext uri="{19B8F6BF-5375-455C-9EA6-DF929625EA0E}">
        <p15:presenceInfo xmlns:p15="http://schemas.microsoft.com/office/powerpoint/2012/main" userId="2acc6d9eb8e72e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B1D46-FB9E-44A7-AD65-9FADCD5AFE7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10E8-A75F-4B75-A5ED-DD975FD29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1145-77C6-4BE8-BF47-6508B51405F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8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a-DK" smtClean="0"/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F65643-BCE6-45E6-BFCF-27AF07D73CA9}" type="slidenum">
              <a:rPr lang="en-GB" altLang="da-DK" smtClean="0"/>
              <a:pPr/>
              <a:t>2</a:t>
            </a:fld>
            <a:endParaRPr lang="en-GB" altLang="da-DK" smtClean="0"/>
          </a:p>
        </p:txBody>
      </p:sp>
    </p:spTree>
    <p:extLst>
      <p:ext uri="{BB962C8B-B14F-4D97-AF65-F5344CB8AC3E}">
        <p14:creationId xmlns:p14="http://schemas.microsoft.com/office/powerpoint/2010/main" val="78529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a-DK" smtClean="0"/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F0FD2-BB32-43F9-8981-C26EAE72A789}" type="slidenum">
              <a:rPr lang="en-GB" altLang="da-DK" smtClean="0"/>
              <a:pPr/>
              <a:t>3</a:t>
            </a:fld>
            <a:endParaRPr lang="en-GB" altLang="da-DK" smtClean="0"/>
          </a:p>
        </p:txBody>
      </p:sp>
    </p:spTree>
    <p:extLst>
      <p:ext uri="{BB962C8B-B14F-4D97-AF65-F5344CB8AC3E}">
        <p14:creationId xmlns:p14="http://schemas.microsoft.com/office/powerpoint/2010/main" val="305730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841C-8585-4FED-8874-5AC2805526C0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1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4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CEFB-7770-4FEC-AE37-4FB8F055A73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E3CA-B3D2-4A0B-B04E-DC6CB2BB9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jpeg"/><Relationship Id="rId10" Type="http://schemas.openxmlformats.org/officeDocument/2006/relationships/image" Target="../media/image6.png"/><Relationship Id="rId4" Type="http://schemas.openxmlformats.org/officeDocument/2006/relationships/image" Target="../media/image12.emf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169" y="9000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ASP activities 2016</a:t>
            </a:r>
            <a:endParaRPr lang="da-DK" dirty="0">
              <a:latin typeface="+mn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" y="2276404"/>
            <a:ext cx="9144000" cy="259966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2" y="6430287"/>
            <a:ext cx="1790804" cy="291188"/>
          </a:xfrm>
          <a:prstGeom prst="rect">
            <a:avLst/>
          </a:prstGeom>
        </p:spPr>
      </p:pic>
      <p:pic>
        <p:nvPicPr>
          <p:cNvPr id="12" name="Billede 11" descr="F:\63-79 Klimacenter\63 Klimacenter Nuuk\03 Centerkoordination\GCRC skabeloner\Logo og merchandize\GCRC_logo_FINALEred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6" y="6184681"/>
            <a:ext cx="63356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F:\99 Billedarkiv\10 Info (kulturnat etc)\Tegninger, figurer, Logo mm\Grafik\GN-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5604"/>
            <a:ext cx="598304" cy="485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1935390" y="1759211"/>
            <a:ext cx="526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Greenland Institute of Natural Resources</a:t>
            </a:r>
            <a:endParaRPr lang="en-US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1683429" y="4959995"/>
            <a:ext cx="576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err="1" smtClean="0"/>
              <a:t>Presented</a:t>
            </a:r>
            <a:r>
              <a:rPr lang="da-DK" dirty="0" smtClean="0"/>
              <a:t> by </a:t>
            </a:r>
          </a:p>
          <a:p>
            <a:pPr algn="ctr"/>
            <a:r>
              <a:rPr lang="da-DK" dirty="0" smtClean="0"/>
              <a:t>Malene Simon, Head of Greenland </a:t>
            </a:r>
            <a:r>
              <a:rPr lang="da-DK" dirty="0" err="1" smtClean="0"/>
              <a:t>Climate</a:t>
            </a:r>
            <a:r>
              <a:rPr lang="da-DK" dirty="0" smtClean="0"/>
              <a:t> Research Center</a:t>
            </a:r>
            <a:endParaRPr lang="en-US" dirty="0"/>
          </a:p>
        </p:txBody>
      </p:sp>
      <p:sp>
        <p:nvSpPr>
          <p:cNvPr id="9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960796" y="46038"/>
            <a:ext cx="3062823" cy="681037"/>
            <a:chOff x="5757497" y="45376"/>
            <a:chExt cx="3062975" cy="682236"/>
          </a:xfrm>
        </p:grpSpPr>
        <p:pic>
          <p:nvPicPr>
            <p:cNvPr id="14" name="Picture 4" descr="GN-logo[1]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16" name="Picture 9" descr="H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0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04" y="2137893"/>
            <a:ext cx="6099661" cy="450076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99001" y="1130531"/>
            <a:ext cx="8329940" cy="70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Passive Acoustic Monitoring of Marine Mammals (M. Simon, GCRC) </a:t>
            </a:r>
          </a:p>
          <a:p>
            <a:pPr algn="l"/>
            <a:r>
              <a:rPr lang="da-DK" sz="2400" b="1" dirty="0" err="1" smtClean="0"/>
              <a:t>Oceanography</a:t>
            </a:r>
            <a:r>
              <a:rPr lang="da-DK" sz="2400" b="1" dirty="0" smtClean="0"/>
              <a:t> (Wilken-Jon Von Appen, AWI)</a:t>
            </a:r>
            <a:endParaRPr lang="en-US" sz="2400" b="1" dirty="0"/>
          </a:p>
        </p:txBody>
      </p:sp>
      <p:sp>
        <p:nvSpPr>
          <p:cNvPr id="22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200938" y="46038"/>
            <a:ext cx="3062823" cy="681037"/>
            <a:chOff x="5757497" y="45376"/>
            <a:chExt cx="3062975" cy="682236"/>
          </a:xfrm>
        </p:grpSpPr>
        <p:pic>
          <p:nvPicPr>
            <p:cNvPr id="25" name="Picture 4" descr="GN-logo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27" name="Picture 9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pic>
        <p:nvPicPr>
          <p:cNvPr id="28" name="Billede 27" descr="F:\63-79 Klimacenter\63 Klimacenter Nuuk\03 Centerkoordination\GCRC skabeloner\Logo og merchandize\GCRC_logo_FINALEred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-14505"/>
            <a:ext cx="697592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729818" y="-228005"/>
            <a:ext cx="5616624" cy="836613"/>
          </a:xfrm>
        </p:spPr>
        <p:txBody>
          <a:bodyPr/>
          <a:lstStyle/>
          <a:p>
            <a:pPr algn="l" eaLnBrk="1" hangingPunct="1"/>
            <a:r>
              <a:rPr lang="en-GB" altLang="da-DK" sz="2400" b="1" dirty="0" smtClean="0"/>
              <a:t>Moorings in Northeast Greenland</a:t>
            </a:r>
          </a:p>
        </p:txBody>
      </p:sp>
    </p:spTree>
    <p:extLst>
      <p:ext uri="{BB962C8B-B14F-4D97-AF65-F5344CB8AC3E}">
        <p14:creationId xmlns:p14="http://schemas.microsoft.com/office/powerpoint/2010/main" val="1235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65" y="1221034"/>
            <a:ext cx="8892435" cy="1751172"/>
          </a:xfrm>
        </p:spPr>
        <p:txBody>
          <a:bodyPr/>
          <a:lstStyle/>
          <a:p>
            <a:r>
              <a:rPr lang="en-US" sz="2000" dirty="0" smtClean="0"/>
              <a:t>Transect studies </a:t>
            </a:r>
            <a:r>
              <a:rPr lang="en-US" sz="2000" dirty="0"/>
              <a:t>in </a:t>
            </a:r>
            <a:r>
              <a:rPr lang="en-US" sz="2000" dirty="0" err="1"/>
              <a:t>Ilulissat</a:t>
            </a:r>
            <a:r>
              <a:rPr lang="en-US" sz="2000" dirty="0" smtClean="0"/>
              <a:t>, </a:t>
            </a:r>
            <a:r>
              <a:rPr lang="en-US" sz="2000" dirty="0" err="1" smtClean="0"/>
              <a:t>Uummannaq</a:t>
            </a:r>
            <a:r>
              <a:rPr lang="en-US" sz="2000" dirty="0" smtClean="0"/>
              <a:t> ,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Upernavik</a:t>
            </a:r>
            <a:r>
              <a:rPr lang="en-US" sz="2000" dirty="0" smtClean="0"/>
              <a:t> and </a:t>
            </a:r>
            <a:r>
              <a:rPr lang="en-US" sz="2000" dirty="0" err="1" smtClean="0"/>
              <a:t>Kullorsuaq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August 2016</a:t>
            </a:r>
          </a:p>
          <a:p>
            <a:r>
              <a:rPr lang="en-US" sz="2000" dirty="0" smtClean="0"/>
              <a:t>ARC and GINR scientists (Lead: </a:t>
            </a:r>
            <a:r>
              <a:rPr lang="en-US" sz="2000" dirty="0" err="1" smtClean="0"/>
              <a:t>S.Rysgaard</a:t>
            </a:r>
            <a:r>
              <a:rPr lang="en-US" sz="2000" dirty="0" smtClean="0"/>
              <a:t>, M. Sejr)</a:t>
            </a:r>
            <a:endParaRPr lang="en-US" sz="2000" dirty="0"/>
          </a:p>
        </p:txBody>
      </p:sp>
      <p:pic>
        <p:nvPicPr>
          <p:cNvPr id="2050" name="Picture 2" descr="Afbeeldingsresultaat voor velocity greenland ice sh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42" y="1441454"/>
            <a:ext cx="327239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615322" y="3853722"/>
            <a:ext cx="504056" cy="32403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15322" y="4141754"/>
            <a:ext cx="504056" cy="32403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71306" y="3385669"/>
            <a:ext cx="504056" cy="32403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71306" y="5257877"/>
            <a:ext cx="504056" cy="32403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Lorenz\Desktop\Pictures Susanna\IMG_7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3" y="3378056"/>
            <a:ext cx="489654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/>
          <p:nvPr/>
        </p:nvSpPr>
        <p:spPr>
          <a:xfrm>
            <a:off x="0" y="11252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5200938" y="84674"/>
            <a:ext cx="3062823" cy="681037"/>
            <a:chOff x="5757497" y="45376"/>
            <a:chExt cx="3062975" cy="682236"/>
          </a:xfrm>
        </p:grpSpPr>
        <p:pic>
          <p:nvPicPr>
            <p:cNvPr id="20" name="Picture 4" descr="GN-logo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24" name="Picture 9" descr="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6"/>
            <a:ext cx="676275" cy="714375"/>
          </a:xfrm>
          <a:prstGeom prst="rect">
            <a:avLst/>
          </a:prstGeom>
          <a:noFill/>
        </p:spPr>
      </p:pic>
      <p:pic>
        <p:nvPicPr>
          <p:cNvPr id="25" name="Billede 24" descr="F:\63-79 Klimacenter\63 Klimacenter Nuuk\03 Centerkoordination\GCRC skabeloner\Logo og merchandize\GCRC_logo_FINALEredj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24131"/>
            <a:ext cx="697592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10387" y="38636"/>
            <a:ext cx="5616624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a-DK" sz="2400" b="1" dirty="0" smtClean="0"/>
              <a:t>BASYS cruise –West Greenland</a:t>
            </a:r>
          </a:p>
        </p:txBody>
      </p:sp>
    </p:spTree>
    <p:extLst>
      <p:ext uri="{BB962C8B-B14F-4D97-AF65-F5344CB8AC3E}">
        <p14:creationId xmlns:p14="http://schemas.microsoft.com/office/powerpoint/2010/main" val="33731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264" y="1258817"/>
            <a:ext cx="8478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buClr>
                <a:srgbClr val="102970"/>
              </a:buClr>
              <a:buSzPct val="75000"/>
              <a:defRPr/>
            </a:pPr>
            <a:r>
              <a:rPr lang="en-GB" sz="1600" b="1" i="1" u="sng" kern="0" dirty="0"/>
              <a:t>ASP related educational </a:t>
            </a:r>
            <a:r>
              <a:rPr lang="en-GB" sz="1600" b="1" i="1" u="sng" kern="0" dirty="0" smtClean="0"/>
              <a:t>activities </a:t>
            </a:r>
            <a:r>
              <a:rPr lang="en-GB" sz="1600" b="1" i="1" u="sng" kern="0" dirty="0"/>
              <a:t>at the Greenland Institute of Natural </a:t>
            </a:r>
            <a:r>
              <a:rPr lang="en-GB" sz="1600" b="1" i="1" u="sng" kern="0" dirty="0" smtClean="0"/>
              <a:t>Resources </a:t>
            </a:r>
            <a:r>
              <a:rPr lang="en-GB" sz="1600" b="1" i="1" u="sng" kern="0" dirty="0"/>
              <a:t>(GINR)</a:t>
            </a:r>
          </a:p>
          <a:p>
            <a:pPr marL="136922" indent="-136922">
              <a:buClr>
                <a:srgbClr val="102970"/>
              </a:buClr>
              <a:buSzPct val="75000"/>
              <a:defRPr/>
            </a:pPr>
            <a:endParaRPr lang="en-GB" sz="1600" b="1" i="1" u="sng" kern="0" dirty="0"/>
          </a:p>
          <a:p>
            <a:pPr marL="136922" indent="-136922">
              <a:buClr>
                <a:srgbClr val="102970"/>
              </a:buClr>
              <a:buSzPct val="75000"/>
              <a:defRPr/>
            </a:pPr>
            <a:r>
              <a:rPr lang="en-GB" sz="1600" b="1" i="1" u="sng" kern="0" dirty="0"/>
              <a:t>”Specialization in Arctic Climate and Environment”</a:t>
            </a:r>
            <a:r>
              <a:rPr lang="en-GB" sz="1600" b="1" u="sng" kern="0" dirty="0"/>
              <a:t> (February-July 2016 - Natural Science students)</a:t>
            </a:r>
            <a:endParaRPr lang="en-GB" sz="1600" b="1" kern="0" dirty="0"/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kern="0" dirty="0"/>
              <a:t>“Introductory safety course” (</a:t>
            </a:r>
            <a:r>
              <a:rPr lang="en-GB" sz="1600" kern="0" dirty="0" smtClean="0"/>
              <a:t>GINR</a:t>
            </a:r>
            <a:r>
              <a:rPr lang="en-GB" sz="1600" kern="0" dirty="0"/>
              <a:t>)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kern="0" dirty="0"/>
              <a:t>“Snow-covered sea ice” (5 ECTS - </a:t>
            </a:r>
            <a:r>
              <a:rPr lang="en-GB" sz="1600" kern="0" dirty="0" err="1"/>
              <a:t>UoM</a:t>
            </a:r>
            <a:r>
              <a:rPr lang="en-GB" sz="1600" kern="0" dirty="0"/>
              <a:t>)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kern="0" dirty="0"/>
              <a:t>“Climate forcing effects and adaptations in the Arctic” (10 ECTS - AU)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kern="0" dirty="0"/>
              <a:t>“Fishery and hunting in Greenland” (5 ECTS – GNIR &amp; Ilisimatusarfik)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kern="0" dirty="0"/>
              <a:t>“Arctic Governance and sustainable development: social and environmental challenges” (5 ECTS - Ilisimatusarfik)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kern="0" dirty="0"/>
              <a:t>“Arctic marine ecosystems” (10 ECTS – </a:t>
            </a:r>
            <a:r>
              <a:rPr lang="en-GB" sz="1600" kern="0" dirty="0" smtClean="0"/>
              <a:t>GINR </a:t>
            </a:r>
            <a:r>
              <a:rPr lang="en-GB" sz="1600" kern="0" dirty="0"/>
              <a:t>&amp; AU)</a:t>
            </a:r>
          </a:p>
          <a:p>
            <a:pPr marL="557213" lvl="1" indent="-151210"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An annual marine climate effect monitoring cruise covering </a:t>
            </a:r>
            <a:r>
              <a:rPr lang="en-GB" sz="1600" kern="0" dirty="0" err="1"/>
              <a:t>Godthåbsfjord-Fyllas</a:t>
            </a:r>
            <a:r>
              <a:rPr lang="en-GB" sz="1600" kern="0" dirty="0"/>
              <a:t> </a:t>
            </a:r>
            <a:r>
              <a:rPr lang="en-GB" sz="1600" kern="0" dirty="0" err="1"/>
              <a:t>Banke</a:t>
            </a:r>
            <a:r>
              <a:rPr lang="en-GB" sz="1600" kern="0" dirty="0"/>
              <a:t> in May (Greenland Ecosystem Monitoring) is cooperating on combining student projects and marine climate effect monitoring</a:t>
            </a:r>
          </a:p>
          <a:p>
            <a:pPr marL="136922" indent="-136922">
              <a:buClr>
                <a:srgbClr val="102970"/>
              </a:buClr>
              <a:buSzPct val="75000"/>
              <a:defRPr/>
            </a:pPr>
            <a:endParaRPr lang="en-GB" sz="1600" b="1" kern="0" dirty="0"/>
          </a:p>
          <a:p>
            <a:pPr marL="136922" indent="-136922">
              <a:buClr>
                <a:srgbClr val="102970"/>
              </a:buClr>
              <a:buSzPct val="75000"/>
              <a:defRPr/>
            </a:pPr>
            <a:r>
              <a:rPr lang="en-GB" sz="1600" b="1" i="1" u="sng" dirty="0"/>
              <a:t>“Effects of climate change on Arctic ecosystems and societies”</a:t>
            </a:r>
            <a:r>
              <a:rPr lang="en-GB" sz="1600" b="1" u="sng" dirty="0"/>
              <a:t> (5 ECTS) (July 2016 - Nordic Master/PhD students)</a:t>
            </a:r>
            <a:endParaRPr lang="en-GB" sz="1600" dirty="0"/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dirty="0"/>
              <a:t>Part of the Atmosphere-Biosphere Studies (ABS) program 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dirty="0"/>
              <a:t>Focus on climate, ice and society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dirty="0"/>
              <a:t>Interdisciplinary: natural and social sciences</a:t>
            </a:r>
          </a:p>
          <a:p>
            <a:pPr marL="214313" indent="-214313">
              <a:buClr>
                <a:srgbClr val="102970"/>
              </a:buClr>
              <a:buSzPct val="75000"/>
              <a:buFontTx/>
              <a:buChar char="-"/>
              <a:defRPr/>
            </a:pPr>
            <a:r>
              <a:rPr lang="en-GB" sz="1600" dirty="0"/>
              <a:t>2 weeks in Reykjavik and Nuuk</a:t>
            </a:r>
          </a:p>
          <a:p>
            <a:pPr>
              <a:buClr>
                <a:srgbClr val="102970"/>
              </a:buClr>
              <a:buSzPct val="75000"/>
              <a:defRPr/>
            </a:pPr>
            <a:endParaRPr lang="en-GB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200938" y="46038"/>
            <a:ext cx="3062823" cy="681037"/>
            <a:chOff x="5757497" y="45376"/>
            <a:chExt cx="3062975" cy="682236"/>
          </a:xfrm>
        </p:grpSpPr>
        <p:pic>
          <p:nvPicPr>
            <p:cNvPr id="6" name="Picture 4" descr="GN-logo[1]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8" name="Picture 9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pic>
        <p:nvPicPr>
          <p:cNvPr id="9" name="Billede 8" descr="F:\63-79 Klimacenter\63 Klimacenter Nuuk\03 Centerkoordination\GCRC skabeloner\Logo og merchandize\GCRC_logo_FINALEred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-14505"/>
            <a:ext cx="697592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76275" y="-46189"/>
            <a:ext cx="5616624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a-DK" sz="2400" b="1" dirty="0" smtClean="0"/>
              <a:t>Education 2016</a:t>
            </a:r>
          </a:p>
        </p:txBody>
      </p:sp>
      <p:sp>
        <p:nvSpPr>
          <p:cNvPr id="2" name="Tekstfelt 1"/>
          <p:cNvSpPr txBox="1"/>
          <p:nvPr/>
        </p:nvSpPr>
        <p:spPr>
          <a:xfrm rot="20393967">
            <a:off x="5606302" y="5653825"/>
            <a:ext cx="265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>
                <a:solidFill>
                  <a:srgbClr val="FF0000"/>
                </a:solidFill>
              </a:rPr>
              <a:t>New Building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31688" y="819312"/>
            <a:ext cx="8480623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3200" dirty="0" err="1" smtClean="0">
                <a:latin typeface="+mn-lt"/>
              </a:rPr>
              <a:t>Survey</a:t>
            </a:r>
            <a:r>
              <a:rPr lang="da-DK" sz="3200" dirty="0" smtClean="0">
                <a:latin typeface="+mn-lt"/>
              </a:rPr>
              <a:t> </a:t>
            </a:r>
            <a:r>
              <a:rPr lang="da-DK" sz="3200" dirty="0" err="1" smtClean="0">
                <a:latin typeface="+mn-lt"/>
              </a:rPr>
              <a:t>activities</a:t>
            </a:r>
            <a:r>
              <a:rPr lang="da-DK" sz="3200" dirty="0" smtClean="0">
                <a:latin typeface="+mn-lt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a-DK" sz="1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2000" b="1" dirty="0" smtClean="0">
                <a:latin typeface="+mn-lt"/>
              </a:rPr>
              <a:t>1. Offshore East and West Greenland with Paamiut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smtClean="0">
                <a:latin typeface="+mn-lt"/>
              </a:rPr>
              <a:t>On the </a:t>
            </a:r>
            <a:r>
              <a:rPr lang="da-DK" sz="2000" dirty="0" err="1" smtClean="0">
                <a:latin typeface="+mn-lt"/>
              </a:rPr>
              <a:t>contineltal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 err="1" smtClean="0">
                <a:latin typeface="+mn-lt"/>
              </a:rPr>
              <a:t>shelf</a:t>
            </a:r>
            <a:r>
              <a:rPr lang="da-DK" sz="2000" dirty="0" smtClean="0">
                <a:latin typeface="+mn-lt"/>
              </a:rPr>
              <a:t> (</a:t>
            </a:r>
            <a:r>
              <a:rPr lang="da-DK" sz="2000" dirty="0" err="1" smtClean="0">
                <a:latin typeface="+mn-lt"/>
              </a:rPr>
              <a:t>down</a:t>
            </a:r>
            <a:r>
              <a:rPr lang="da-DK" sz="2000" dirty="0" smtClean="0">
                <a:latin typeface="+mn-lt"/>
              </a:rPr>
              <a:t> to 600 meter)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smtClean="0">
                <a:latin typeface="+mn-lt"/>
              </a:rPr>
              <a:t>Deep </a:t>
            </a:r>
            <a:r>
              <a:rPr lang="da-DK" sz="2000" dirty="0" err="1" smtClean="0">
                <a:latin typeface="+mn-lt"/>
              </a:rPr>
              <a:t>water</a:t>
            </a:r>
            <a:r>
              <a:rPr lang="da-DK" sz="2000" dirty="0" smtClean="0">
                <a:latin typeface="+mn-lt"/>
              </a:rPr>
              <a:t> 600 – 1100 meter for Greenland </a:t>
            </a:r>
            <a:r>
              <a:rPr lang="da-DK" sz="2000" dirty="0" err="1" smtClean="0">
                <a:latin typeface="+mn-lt"/>
              </a:rPr>
              <a:t>halibut</a:t>
            </a:r>
            <a:endParaRPr lang="da-DK" sz="2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2000" b="1" dirty="0" smtClean="0">
                <a:latin typeface="+mn-lt"/>
              </a:rPr>
              <a:t>2. </a:t>
            </a:r>
            <a:r>
              <a:rPr lang="da-DK" sz="2000" b="1" dirty="0" err="1" smtClean="0">
                <a:latin typeface="+mn-lt"/>
              </a:rPr>
              <a:t>Inshore</a:t>
            </a:r>
            <a:r>
              <a:rPr lang="da-DK" sz="2000" b="1" dirty="0" smtClean="0">
                <a:latin typeface="+mn-lt"/>
              </a:rPr>
              <a:t> </a:t>
            </a:r>
            <a:r>
              <a:rPr lang="da-DK" sz="2000" b="1" dirty="0" err="1" smtClean="0">
                <a:latin typeface="+mn-lt"/>
              </a:rPr>
              <a:t>surveys</a:t>
            </a:r>
            <a:r>
              <a:rPr lang="da-DK" sz="2000" b="1" dirty="0" smtClean="0">
                <a:latin typeface="+mn-lt"/>
              </a:rPr>
              <a:t> in West Greenland with Sanna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smtClean="0">
                <a:latin typeface="+mn-lt"/>
              </a:rPr>
              <a:t>Atlantic </a:t>
            </a:r>
            <a:r>
              <a:rPr lang="da-DK" sz="2000" dirty="0" err="1" smtClean="0">
                <a:latin typeface="+mn-lt"/>
              </a:rPr>
              <a:t>Cod</a:t>
            </a:r>
            <a:r>
              <a:rPr lang="da-DK" sz="2000" dirty="0" smtClean="0">
                <a:latin typeface="+mn-lt"/>
              </a:rPr>
              <a:t> in Sisimiut and Nuuk – and new </a:t>
            </a:r>
            <a:r>
              <a:rPr lang="da-DK" sz="2000" dirty="0" err="1" smtClean="0">
                <a:latin typeface="+mn-lt"/>
              </a:rPr>
              <a:t>survey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 err="1" smtClean="0">
                <a:latin typeface="+mn-lt"/>
              </a:rPr>
              <a:t>effort</a:t>
            </a:r>
            <a:r>
              <a:rPr lang="da-DK" sz="2000" dirty="0" smtClean="0">
                <a:latin typeface="+mn-lt"/>
              </a:rPr>
              <a:t> in 2017 in Maniitsoq, </a:t>
            </a:r>
            <a:r>
              <a:rPr lang="da-DK" sz="2000" dirty="0" err="1" smtClean="0">
                <a:latin typeface="+mn-lt"/>
              </a:rPr>
              <a:t>Kangatsiaq</a:t>
            </a:r>
            <a:r>
              <a:rPr lang="da-DK" sz="2000" dirty="0" smtClean="0">
                <a:latin typeface="+mn-lt"/>
              </a:rPr>
              <a:t> and </a:t>
            </a:r>
            <a:r>
              <a:rPr lang="da-DK" sz="2000" dirty="0" err="1" smtClean="0">
                <a:latin typeface="+mn-lt"/>
              </a:rPr>
              <a:t>Disko</a:t>
            </a:r>
            <a:r>
              <a:rPr lang="da-DK" sz="2000" dirty="0" smtClean="0">
                <a:latin typeface="+mn-lt"/>
              </a:rPr>
              <a:t>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smtClean="0">
                <a:latin typeface="+mn-lt"/>
              </a:rPr>
              <a:t>Greenland </a:t>
            </a:r>
            <a:r>
              <a:rPr lang="da-DK" sz="2000" dirty="0" err="1" smtClean="0">
                <a:latin typeface="+mn-lt"/>
              </a:rPr>
              <a:t>Halibut</a:t>
            </a:r>
            <a:r>
              <a:rPr lang="da-DK" sz="2000" dirty="0" smtClean="0">
                <a:latin typeface="+mn-lt"/>
              </a:rPr>
              <a:t> in </a:t>
            </a:r>
            <a:r>
              <a:rPr lang="da-DK" sz="2000" dirty="0" err="1" smtClean="0">
                <a:latin typeface="+mn-lt"/>
              </a:rPr>
              <a:t>Disko</a:t>
            </a:r>
            <a:r>
              <a:rPr lang="da-DK" sz="2000" dirty="0" smtClean="0">
                <a:latin typeface="+mn-lt"/>
              </a:rPr>
              <a:t> Bay, Uummannaq and Upernavik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2000" b="1" dirty="0" smtClean="0">
                <a:latin typeface="+mn-lt"/>
              </a:rPr>
              <a:t>3. </a:t>
            </a:r>
            <a:r>
              <a:rPr lang="da-DK" sz="2000" b="1" dirty="0" err="1" smtClean="0">
                <a:latin typeface="+mn-lt"/>
              </a:rPr>
              <a:t>Pelagic</a:t>
            </a:r>
            <a:r>
              <a:rPr lang="da-DK" sz="2000" b="1" dirty="0" smtClean="0">
                <a:latin typeface="+mn-lt"/>
              </a:rPr>
              <a:t> </a:t>
            </a:r>
            <a:r>
              <a:rPr lang="da-DK" sz="2000" b="1" dirty="0" err="1" smtClean="0">
                <a:latin typeface="+mn-lt"/>
              </a:rPr>
              <a:t>survey</a:t>
            </a:r>
            <a:r>
              <a:rPr lang="da-DK" sz="2000" b="1" dirty="0" smtClean="0">
                <a:latin typeface="+mn-lt"/>
              </a:rPr>
              <a:t>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err="1" smtClean="0">
                <a:latin typeface="+mn-lt"/>
              </a:rPr>
              <a:t>Mackrel</a:t>
            </a:r>
            <a:r>
              <a:rPr lang="da-DK" sz="2000" dirty="0" smtClean="0">
                <a:latin typeface="+mn-lt"/>
              </a:rPr>
              <a:t> in East Greenland </a:t>
            </a:r>
            <a:r>
              <a:rPr lang="da-DK" sz="2000" dirty="0" err="1" smtClean="0">
                <a:latin typeface="+mn-lt"/>
              </a:rPr>
              <a:t>since</a:t>
            </a:r>
            <a:r>
              <a:rPr lang="da-DK" sz="2000" dirty="0" smtClean="0">
                <a:latin typeface="+mn-lt"/>
              </a:rPr>
              <a:t> 2014 (chartret </a:t>
            </a:r>
            <a:r>
              <a:rPr lang="da-DK" sz="2000" dirty="0" err="1" smtClean="0">
                <a:latin typeface="+mn-lt"/>
              </a:rPr>
              <a:t>vessel</a:t>
            </a:r>
            <a:r>
              <a:rPr lang="da-DK" sz="2000" dirty="0" smtClean="0">
                <a:latin typeface="+mn-lt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2000" b="1" dirty="0" smtClean="0">
                <a:latin typeface="+mn-lt"/>
              </a:rPr>
              <a:t>4. </a:t>
            </a:r>
            <a:r>
              <a:rPr lang="da-DK" sz="2000" b="1" dirty="0" err="1" smtClean="0">
                <a:latin typeface="+mn-lt"/>
              </a:rPr>
              <a:t>Other</a:t>
            </a:r>
            <a:r>
              <a:rPr lang="da-DK" sz="2000" b="1" dirty="0" smtClean="0">
                <a:latin typeface="+mn-lt"/>
              </a:rPr>
              <a:t> </a:t>
            </a:r>
            <a:r>
              <a:rPr lang="da-DK" sz="2000" b="1" dirty="0" err="1" smtClean="0">
                <a:latin typeface="+mn-lt"/>
              </a:rPr>
              <a:t>survey</a:t>
            </a:r>
            <a:r>
              <a:rPr lang="da-DK" sz="2000" b="1" dirty="0" smtClean="0">
                <a:latin typeface="+mn-lt"/>
              </a:rPr>
              <a:t> </a:t>
            </a:r>
            <a:r>
              <a:rPr lang="da-DK" sz="2000" b="1" dirty="0" err="1" smtClean="0">
                <a:latin typeface="+mn-lt"/>
              </a:rPr>
              <a:t>activities</a:t>
            </a:r>
            <a:r>
              <a:rPr lang="da-DK" sz="2000" b="1" dirty="0" smtClean="0">
                <a:latin typeface="+mn-lt"/>
              </a:rPr>
              <a:t> in Greenland </a:t>
            </a:r>
            <a:r>
              <a:rPr lang="da-DK" sz="2000" b="1" dirty="0" err="1" smtClean="0">
                <a:latin typeface="+mn-lt"/>
              </a:rPr>
              <a:t>water</a:t>
            </a:r>
            <a:endParaRPr lang="da-DK" sz="2000" b="1" dirty="0" smtClean="0">
              <a:latin typeface="+mn-lt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smtClean="0">
                <a:latin typeface="+mn-lt"/>
              </a:rPr>
              <a:t>German </a:t>
            </a:r>
            <a:r>
              <a:rPr lang="da-DK" sz="2000" dirty="0" err="1" smtClean="0">
                <a:latin typeface="+mn-lt"/>
              </a:rPr>
              <a:t>survey</a:t>
            </a:r>
            <a:r>
              <a:rPr lang="da-DK" sz="2000" dirty="0" smtClean="0">
                <a:latin typeface="+mn-lt"/>
              </a:rPr>
              <a:t> on </a:t>
            </a:r>
            <a:r>
              <a:rPr lang="da-DK" sz="2000" dirty="0" err="1" smtClean="0">
                <a:latin typeface="+mn-lt"/>
              </a:rPr>
              <a:t>cod</a:t>
            </a:r>
            <a:r>
              <a:rPr lang="da-DK" sz="2000" dirty="0" smtClean="0">
                <a:latin typeface="+mn-lt"/>
              </a:rPr>
              <a:t> with Walter </a:t>
            </a:r>
            <a:r>
              <a:rPr lang="da-DK" sz="2000" dirty="0" err="1" smtClean="0">
                <a:latin typeface="+mn-lt"/>
              </a:rPr>
              <a:t>Herwig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 err="1" smtClean="0">
                <a:latin typeface="+mn-lt"/>
              </a:rPr>
              <a:t>since</a:t>
            </a:r>
            <a:r>
              <a:rPr lang="da-DK" sz="2000" dirty="0" smtClean="0">
                <a:latin typeface="+mn-lt"/>
              </a:rPr>
              <a:t> 1982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da-DK" sz="2000" dirty="0" err="1" smtClean="0">
                <a:latin typeface="+mn-lt"/>
                <a:sym typeface="Wingdings" pitchFamily="2" charset="2"/>
              </a:rPr>
              <a:t>Islandic</a:t>
            </a:r>
            <a:r>
              <a:rPr lang="da-DK" sz="2000" dirty="0" smtClean="0">
                <a:latin typeface="+mn-lt"/>
                <a:sym typeface="Wingdings" pitchFamily="2" charset="2"/>
              </a:rPr>
              <a:t> </a:t>
            </a:r>
            <a:r>
              <a:rPr lang="da-DK" sz="2000" dirty="0" err="1" smtClean="0">
                <a:latin typeface="+mn-lt"/>
                <a:sym typeface="Wingdings" pitchFamily="2" charset="2"/>
              </a:rPr>
              <a:t>surveys</a:t>
            </a:r>
            <a:r>
              <a:rPr lang="da-DK" sz="2000" dirty="0" smtClean="0">
                <a:latin typeface="+mn-lt"/>
                <a:sym typeface="Wingdings" pitchFamily="2" charset="2"/>
              </a:rPr>
              <a:t> on Capeline </a:t>
            </a:r>
            <a:r>
              <a:rPr lang="da-DK" sz="2000" dirty="0" err="1" smtClean="0">
                <a:latin typeface="+mn-lt"/>
                <a:sym typeface="Wingdings" pitchFamily="2" charset="2"/>
              </a:rPr>
              <a:t>survey</a:t>
            </a:r>
            <a:r>
              <a:rPr lang="da-DK" sz="2000" dirty="0" smtClean="0">
                <a:latin typeface="+mn-lt"/>
                <a:sym typeface="Wingdings" pitchFamily="2" charset="2"/>
              </a:rPr>
              <a:t> </a:t>
            </a:r>
            <a:r>
              <a:rPr lang="da-DK" sz="2000" dirty="0" err="1" smtClean="0">
                <a:latin typeface="+mn-lt"/>
                <a:sym typeface="Wingdings" pitchFamily="2" charset="2"/>
              </a:rPr>
              <a:t>since</a:t>
            </a:r>
            <a:r>
              <a:rPr lang="da-DK" sz="2000" dirty="0" smtClean="0">
                <a:latin typeface="+mn-lt"/>
                <a:sym typeface="Wingdings" pitchFamily="2" charset="2"/>
              </a:rPr>
              <a:t> 1978</a:t>
            </a:r>
            <a:endParaRPr lang="da-DK" sz="2000" dirty="0">
              <a:latin typeface="+mn-lt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960796" y="46038"/>
            <a:ext cx="3062823" cy="681037"/>
            <a:chOff x="5757497" y="45376"/>
            <a:chExt cx="3062975" cy="682236"/>
          </a:xfrm>
        </p:grpSpPr>
        <p:pic>
          <p:nvPicPr>
            <p:cNvPr id="10" name="Picture 4" descr="GN-logo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18" name="Picture 9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987780" y="46038"/>
            <a:ext cx="6480720" cy="6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</a:rPr>
              <a:t>Dept</a:t>
            </a:r>
            <a:r>
              <a:rPr lang="en-US" sz="2000" b="1" kern="0" dirty="0">
                <a:latin typeface="+mj-lt"/>
              </a:rPr>
              <a:t>.</a:t>
            </a:r>
            <a:r>
              <a:rPr lang="en-US" sz="2000" b="1" kern="0" dirty="0" smtClean="0">
                <a:latin typeface="+mj-lt"/>
              </a:rPr>
              <a:t> </a:t>
            </a:r>
            <a:r>
              <a:rPr lang="en-US" sz="2000" b="1" kern="0" dirty="0">
                <a:latin typeface="+mj-lt"/>
              </a:rPr>
              <a:t>of </a:t>
            </a:r>
            <a:r>
              <a:rPr lang="en-US" sz="2000" b="1" kern="0" dirty="0" smtClean="0">
                <a:latin typeface="+mj-lt"/>
              </a:rPr>
              <a:t>Fish and Shellfish</a:t>
            </a:r>
            <a:endParaRPr lang="en-US" sz="20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7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D4F96D-81DF-4A70-8E0F-EB8726BB7012}" type="slidenum">
              <a:rPr lang="da-DK" altLang="da-DK" smtClean="0"/>
              <a:pPr/>
              <a:t>3</a:t>
            </a:fld>
            <a:endParaRPr lang="da-DK" altLang="da-DK" smtClean="0"/>
          </a:p>
        </p:txBody>
      </p:sp>
      <p:pic>
        <p:nvPicPr>
          <p:cNvPr id="4103" name="Picture 1" descr="C:\Users\rahe\Desktop\seminar GN\Survey map\2015 station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69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4249737" y="2626191"/>
            <a:ext cx="2303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err="1" smtClean="0"/>
              <a:t>Approx</a:t>
            </a:r>
            <a:r>
              <a:rPr lang="da-DK" dirty="0" smtClean="0"/>
              <a:t>. 1 </a:t>
            </a:r>
            <a:r>
              <a:rPr lang="da-DK" dirty="0"/>
              <a:t>000 </a:t>
            </a:r>
            <a:r>
              <a:rPr lang="da-DK" dirty="0" smtClean="0"/>
              <a:t>stations/</a:t>
            </a:r>
            <a:r>
              <a:rPr lang="da-DK" dirty="0" err="1" smtClean="0"/>
              <a:t>year</a:t>
            </a:r>
            <a:endParaRPr lang="da-DK" dirty="0"/>
          </a:p>
        </p:txBody>
      </p:sp>
      <p:pic>
        <p:nvPicPr>
          <p:cNvPr id="10" name="Picture 10" descr="http://www.natur.gl/fileadmin/_migrated/pics/21_PAAMIUT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2230437"/>
            <a:ext cx="17875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://www.natur.gl/uploads/pics/KrAr_1_San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7035" y="5197475"/>
            <a:ext cx="17907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www.natur.gl/fileadmin/_migrated/pics/21_PAAMIUT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6612" y="5516563"/>
            <a:ext cx="17875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5960796" y="46038"/>
            <a:ext cx="3062823" cy="681037"/>
            <a:chOff x="5757497" y="45376"/>
            <a:chExt cx="3062975" cy="682236"/>
          </a:xfrm>
        </p:grpSpPr>
        <p:pic>
          <p:nvPicPr>
            <p:cNvPr id="20" name="Picture 4" descr="GN-logo[1]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22" name="Picture 9" descr="H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987780" y="46038"/>
            <a:ext cx="6480720" cy="6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</a:rPr>
              <a:t>Dept</a:t>
            </a:r>
            <a:r>
              <a:rPr lang="en-US" sz="2000" b="1" kern="0" dirty="0">
                <a:latin typeface="+mj-lt"/>
              </a:rPr>
              <a:t>.</a:t>
            </a:r>
            <a:r>
              <a:rPr lang="en-US" sz="2000" b="1" kern="0" dirty="0" smtClean="0">
                <a:latin typeface="+mj-lt"/>
              </a:rPr>
              <a:t> </a:t>
            </a:r>
            <a:r>
              <a:rPr lang="en-US" sz="2000" b="1" kern="0" dirty="0">
                <a:latin typeface="+mj-lt"/>
              </a:rPr>
              <a:t>of </a:t>
            </a:r>
            <a:r>
              <a:rPr lang="en-US" sz="2000" b="1" kern="0" dirty="0" smtClean="0">
                <a:latin typeface="+mj-lt"/>
              </a:rPr>
              <a:t>Fish and Shellfish</a:t>
            </a:r>
            <a:endParaRPr lang="en-US" sz="20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752512"/>
            <a:ext cx="9135550" cy="60856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/>
          <p:cNvSpPr/>
          <p:nvPr/>
        </p:nvSpPr>
        <p:spPr>
          <a:xfrm>
            <a:off x="8450" y="-12754"/>
            <a:ext cx="9144000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795963" y="117169"/>
            <a:ext cx="2088129" cy="5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200" dirty="0">
                <a:latin typeface="Calibri" pitchFamily="34" charset="0"/>
              </a:rPr>
              <a:t>Pinngortitaleriffik</a:t>
            </a:r>
          </a:p>
          <a:p>
            <a:pPr algn="r"/>
            <a:r>
              <a:rPr lang="da-DK" sz="900" dirty="0">
                <a:latin typeface="Calibri" pitchFamily="34" charset="0"/>
              </a:rPr>
              <a:t>Greenland </a:t>
            </a:r>
            <a:r>
              <a:rPr lang="da-DK" sz="900" dirty="0" err="1">
                <a:latin typeface="Calibri" pitchFamily="34" charset="0"/>
              </a:rPr>
              <a:t>Institute</a:t>
            </a:r>
            <a:r>
              <a:rPr lang="da-DK" sz="900" dirty="0">
                <a:latin typeface="Calibri" pitchFamily="34" charset="0"/>
              </a:rPr>
              <a:t> of </a:t>
            </a:r>
            <a:r>
              <a:rPr lang="da-DK" sz="900" dirty="0" err="1">
                <a:latin typeface="Calibri" pitchFamily="34" charset="0"/>
              </a:rPr>
              <a:t>Natural</a:t>
            </a:r>
            <a:r>
              <a:rPr lang="da-DK" sz="900" dirty="0">
                <a:latin typeface="Calibri" pitchFamily="34" charset="0"/>
              </a:rPr>
              <a:t> Resources</a:t>
            </a:r>
          </a:p>
          <a:p>
            <a:pPr algn="r"/>
            <a:r>
              <a:rPr lang="da-DK" sz="900" dirty="0">
                <a:latin typeface="Calibri" pitchFamily="34" charset="0"/>
              </a:rPr>
              <a:t>Grønlands Naturinstitut</a:t>
            </a:r>
          </a:p>
        </p:txBody>
      </p:sp>
      <p:pic>
        <p:nvPicPr>
          <p:cNvPr id="4" name="Picture 4" descr="GN-logo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101" y="46038"/>
            <a:ext cx="792049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676275" y="1410854"/>
            <a:ext cx="6905290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Aerial survey of narwhals and baleen whales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East Greenland – Mads Peter Heide-Jørgensen &amp; Rikke G. Hansen</a:t>
            </a:r>
          </a:p>
        </p:txBody>
      </p:sp>
      <p:sp>
        <p:nvSpPr>
          <p:cNvPr id="19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5960796" y="46038"/>
            <a:ext cx="3062823" cy="681037"/>
            <a:chOff x="5757497" y="45376"/>
            <a:chExt cx="3062975" cy="682236"/>
          </a:xfrm>
        </p:grpSpPr>
        <p:pic>
          <p:nvPicPr>
            <p:cNvPr id="21" name="Picture 4" descr="GN-logo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23" name="Picture 9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524140" y="46038"/>
            <a:ext cx="6480720" cy="6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</a:rPr>
              <a:t>Dept</a:t>
            </a:r>
            <a:r>
              <a:rPr lang="en-US" sz="2000" b="1" kern="0" dirty="0">
                <a:latin typeface="+mj-lt"/>
              </a:rPr>
              <a:t>.</a:t>
            </a:r>
            <a:r>
              <a:rPr lang="en-US" sz="2000" b="1" kern="0" dirty="0" smtClean="0">
                <a:latin typeface="+mj-lt"/>
              </a:rPr>
              <a:t> </a:t>
            </a:r>
            <a:r>
              <a:rPr lang="en-US" sz="2000" b="1" kern="0" dirty="0">
                <a:latin typeface="+mj-lt"/>
              </a:rPr>
              <a:t>of </a:t>
            </a:r>
            <a:r>
              <a:rPr lang="en-US" sz="2000" b="1" kern="0" dirty="0" smtClean="0">
                <a:latin typeface="+mj-lt"/>
              </a:rPr>
              <a:t>Birds and Mammals 2016</a:t>
            </a:r>
            <a:endParaRPr lang="en-US" sz="20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3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2510" y="1522852"/>
            <a:ext cx="6102350" cy="13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Field work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  <a:cs typeface="Arial" charset="0"/>
              </a:rPr>
              <a:t>NuukBasic</a:t>
            </a:r>
            <a:r>
              <a:rPr lang="en-US" dirty="0" smtClean="0">
                <a:latin typeface="+mn-lt"/>
                <a:cs typeface="Arial" charset="0"/>
              </a:rPr>
              <a:t>/BioBasis </a:t>
            </a:r>
            <a:r>
              <a:rPr lang="en-US" dirty="0">
                <a:latin typeface="+mn-lt"/>
                <a:cs typeface="Arial" charset="0"/>
              </a:rPr>
              <a:t>	</a:t>
            </a:r>
            <a:r>
              <a:rPr lang="en-US" dirty="0" smtClean="0">
                <a:latin typeface="+mn-lt"/>
                <a:cs typeface="Arial" charset="0"/>
              </a:rPr>
              <a:t>	May to November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  <a:cs typeface="Arial" charset="0"/>
              </a:rPr>
              <a:t>North East Greenland, Ella Ø		August</a:t>
            </a:r>
          </a:p>
          <a:p>
            <a:pPr>
              <a:spcBef>
                <a:spcPct val="20000"/>
              </a:spcBef>
              <a:defRPr/>
            </a:pPr>
            <a:endParaRPr lang="en-US" dirty="0" smtClean="0">
              <a:latin typeface="+mn-lt"/>
              <a:cs typeface="Arial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960796" y="46038"/>
            <a:ext cx="3062823" cy="681037"/>
            <a:chOff x="5757497" y="45376"/>
            <a:chExt cx="3062975" cy="682236"/>
          </a:xfrm>
        </p:grpSpPr>
        <p:pic>
          <p:nvPicPr>
            <p:cNvPr id="10" name="Picture 4" descr="GN-logo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12" name="Picture 9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24140" y="46038"/>
            <a:ext cx="6480720" cy="6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</a:rPr>
              <a:t>Dept</a:t>
            </a:r>
            <a:r>
              <a:rPr lang="en-US" sz="2000" b="1" kern="0" dirty="0">
                <a:latin typeface="+mj-lt"/>
              </a:rPr>
              <a:t>.</a:t>
            </a:r>
            <a:r>
              <a:rPr lang="en-US" sz="2000" b="1" kern="0" dirty="0" smtClean="0">
                <a:latin typeface="+mj-lt"/>
              </a:rPr>
              <a:t> </a:t>
            </a:r>
            <a:r>
              <a:rPr lang="en-US" sz="2000" b="1" kern="0" dirty="0">
                <a:latin typeface="+mj-lt"/>
              </a:rPr>
              <a:t>of Environment and Mineral Resources</a:t>
            </a:r>
          </a:p>
        </p:txBody>
      </p:sp>
    </p:spTree>
    <p:extLst>
      <p:ext uri="{BB962C8B-B14F-4D97-AF65-F5344CB8AC3E}">
        <p14:creationId xmlns:p14="http://schemas.microsoft.com/office/powerpoint/2010/main" val="30230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92" t="443" r="2061" b="591"/>
          <a:stretch>
            <a:fillRect/>
          </a:stretch>
        </p:blipFill>
        <p:spPr bwMode="auto">
          <a:xfrm>
            <a:off x="1391587" y="768258"/>
            <a:ext cx="7284870" cy="60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5616624" cy="836613"/>
          </a:xfrm>
        </p:spPr>
        <p:txBody>
          <a:bodyPr/>
          <a:lstStyle/>
          <a:p>
            <a:pPr algn="l" eaLnBrk="1" hangingPunct="1"/>
            <a:r>
              <a:rPr lang="en-GB" altLang="da-DK" sz="2400" b="1" dirty="0" smtClean="0"/>
              <a:t>Baffin Bay 2016</a:t>
            </a: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5200938" y="46038"/>
            <a:ext cx="3062823" cy="681037"/>
            <a:chOff x="5757497" y="45376"/>
            <a:chExt cx="3062975" cy="682236"/>
          </a:xfrm>
        </p:grpSpPr>
        <p:pic>
          <p:nvPicPr>
            <p:cNvPr id="19462" name="Picture 4" descr="GN-logo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9" name="Picture 9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908720"/>
            <a:ext cx="2304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a-DK" sz="1400" b="1" dirty="0" smtClean="0"/>
              <a:t>The West Greenland coastal transect 2016</a:t>
            </a:r>
            <a:br>
              <a:rPr lang="en-US" altLang="da-DK" sz="1400" b="1" dirty="0" smtClean="0"/>
            </a:br>
            <a:r>
              <a:rPr lang="en-US" altLang="da-DK" sz="1400" b="1" dirty="0" smtClean="0"/>
              <a:t>July-August.</a:t>
            </a:r>
          </a:p>
          <a:p>
            <a:r>
              <a:rPr lang="en-US" altLang="da-DK" sz="1400" b="1" dirty="0" smtClean="0"/>
              <a:t>CTDs</a:t>
            </a:r>
          </a:p>
          <a:p>
            <a:r>
              <a:rPr lang="en-US" altLang="da-DK" sz="1400" b="1" i="1" dirty="0" smtClean="0"/>
              <a:t>Platform: </a:t>
            </a:r>
            <a:r>
              <a:rPr lang="en-US" altLang="da-DK" sz="1400" b="1" i="1" dirty="0" err="1" smtClean="0"/>
              <a:t>Tulugaq</a:t>
            </a:r>
            <a:endParaRPr lang="en-US" altLang="da-DK" sz="1400" b="1" i="1" dirty="0" smtClean="0"/>
          </a:p>
          <a:p>
            <a:r>
              <a:rPr lang="da-DK" sz="1400" b="1" i="1" dirty="0" smtClean="0"/>
              <a:t>Cape </a:t>
            </a:r>
            <a:r>
              <a:rPr lang="da-DK" sz="1400" b="1" i="1" dirty="0" err="1" smtClean="0"/>
              <a:t>Farewell</a:t>
            </a:r>
            <a:r>
              <a:rPr lang="da-DK" sz="1400" b="1" i="1" dirty="0" smtClean="0"/>
              <a:t> to Ilulissat</a:t>
            </a:r>
          </a:p>
          <a:p>
            <a:endParaRPr lang="da-DK" sz="1400" b="1" i="1" dirty="0"/>
          </a:p>
          <a:p>
            <a:r>
              <a:rPr lang="da-DK" sz="1400" b="1" dirty="0" err="1" smtClean="0"/>
              <a:t>Lead</a:t>
            </a:r>
            <a:r>
              <a:rPr lang="da-DK" sz="1400" b="1" dirty="0" smtClean="0"/>
              <a:t>: John Mortensen, GCRC</a:t>
            </a:r>
            <a:endParaRPr lang="da-DK" sz="1400" dirty="0"/>
          </a:p>
        </p:txBody>
      </p:sp>
      <p:sp>
        <p:nvSpPr>
          <p:cNvPr id="13" name="Freeform 12"/>
          <p:cNvSpPr/>
          <p:nvPr/>
        </p:nvSpPr>
        <p:spPr>
          <a:xfrm>
            <a:off x="4286248" y="1071546"/>
            <a:ext cx="1785950" cy="4643470"/>
          </a:xfrm>
          <a:custGeom>
            <a:avLst/>
            <a:gdLst>
              <a:gd name="connsiteX0" fmla="*/ 1640792 w 1640792"/>
              <a:gd name="connsiteY0" fmla="*/ 4084890 h 4084890"/>
              <a:gd name="connsiteX1" fmla="*/ 1546789 w 1640792"/>
              <a:gd name="connsiteY1" fmla="*/ 4059253 h 4084890"/>
              <a:gd name="connsiteX2" fmla="*/ 1452785 w 1640792"/>
              <a:gd name="connsiteY2" fmla="*/ 4033615 h 4084890"/>
              <a:gd name="connsiteX3" fmla="*/ 1350235 w 1640792"/>
              <a:gd name="connsiteY3" fmla="*/ 3982341 h 4084890"/>
              <a:gd name="connsiteX4" fmla="*/ 1281869 w 1640792"/>
              <a:gd name="connsiteY4" fmla="*/ 3888337 h 4084890"/>
              <a:gd name="connsiteX5" fmla="*/ 1179319 w 1640792"/>
              <a:gd name="connsiteY5" fmla="*/ 3871245 h 4084890"/>
              <a:gd name="connsiteX6" fmla="*/ 1042587 w 1640792"/>
              <a:gd name="connsiteY6" fmla="*/ 3888337 h 4084890"/>
              <a:gd name="connsiteX7" fmla="*/ 905854 w 1640792"/>
              <a:gd name="connsiteY7" fmla="*/ 3888337 h 4084890"/>
              <a:gd name="connsiteX8" fmla="*/ 880217 w 1640792"/>
              <a:gd name="connsiteY8" fmla="*/ 3802879 h 4084890"/>
              <a:gd name="connsiteX9" fmla="*/ 743484 w 1640792"/>
              <a:gd name="connsiteY9" fmla="*/ 3657600 h 4084890"/>
              <a:gd name="connsiteX10" fmla="*/ 606751 w 1640792"/>
              <a:gd name="connsiteY10" fmla="*/ 3401227 h 4084890"/>
              <a:gd name="connsiteX11" fmla="*/ 581114 w 1640792"/>
              <a:gd name="connsiteY11" fmla="*/ 3281585 h 4084890"/>
              <a:gd name="connsiteX12" fmla="*/ 418744 w 1640792"/>
              <a:gd name="connsiteY12" fmla="*/ 3042303 h 4084890"/>
              <a:gd name="connsiteX13" fmla="*/ 316194 w 1640792"/>
              <a:gd name="connsiteY13" fmla="*/ 2820113 h 4084890"/>
              <a:gd name="connsiteX14" fmla="*/ 247828 w 1640792"/>
              <a:gd name="connsiteY14" fmla="*/ 2615014 h 4084890"/>
              <a:gd name="connsiteX15" fmla="*/ 128187 w 1640792"/>
              <a:gd name="connsiteY15" fmla="*/ 2298819 h 4084890"/>
              <a:gd name="connsiteX16" fmla="*/ 102549 w 1640792"/>
              <a:gd name="connsiteY16" fmla="*/ 2042445 h 4084890"/>
              <a:gd name="connsiteX17" fmla="*/ 196553 w 1640792"/>
              <a:gd name="connsiteY17" fmla="*/ 1692068 h 4084890"/>
              <a:gd name="connsiteX18" fmla="*/ 299103 w 1640792"/>
              <a:gd name="connsiteY18" fmla="*/ 1461331 h 4084890"/>
              <a:gd name="connsiteX19" fmla="*/ 478564 w 1640792"/>
              <a:gd name="connsiteY19" fmla="*/ 1341690 h 4084890"/>
              <a:gd name="connsiteX20" fmla="*/ 495656 w 1640792"/>
              <a:gd name="connsiteY20" fmla="*/ 1222049 h 4084890"/>
              <a:gd name="connsiteX21" fmla="*/ 487110 w 1640792"/>
              <a:gd name="connsiteY21" fmla="*/ 1213503 h 4084890"/>
              <a:gd name="connsiteX22" fmla="*/ 376015 w 1640792"/>
              <a:gd name="connsiteY22" fmla="*/ 1136591 h 4084890"/>
              <a:gd name="connsiteX23" fmla="*/ 290557 w 1640792"/>
              <a:gd name="connsiteY23" fmla="*/ 1051133 h 4084890"/>
              <a:gd name="connsiteX24" fmla="*/ 94003 w 1640792"/>
              <a:gd name="connsiteY24" fmla="*/ 974221 h 4084890"/>
              <a:gd name="connsiteX25" fmla="*/ 68366 w 1640792"/>
              <a:gd name="connsiteY25" fmla="*/ 675118 h 4084890"/>
              <a:gd name="connsiteX26" fmla="*/ 59820 w 1640792"/>
              <a:gd name="connsiteY26" fmla="*/ 376015 h 4084890"/>
              <a:gd name="connsiteX27" fmla="*/ 0 w 1640792"/>
              <a:gd name="connsiteY27" fmla="*/ 0 h 40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40792" h="4084890">
                <a:moveTo>
                  <a:pt x="1640792" y="4084890"/>
                </a:moveTo>
                <a:lnTo>
                  <a:pt x="1546789" y="4059253"/>
                </a:lnTo>
                <a:cubicBezTo>
                  <a:pt x="1515455" y="4050707"/>
                  <a:pt x="1485544" y="4046434"/>
                  <a:pt x="1452785" y="4033615"/>
                </a:cubicBezTo>
                <a:cubicBezTo>
                  <a:pt x="1420026" y="4020796"/>
                  <a:pt x="1378721" y="4006554"/>
                  <a:pt x="1350235" y="3982341"/>
                </a:cubicBezTo>
                <a:cubicBezTo>
                  <a:pt x="1321749" y="3958128"/>
                  <a:pt x="1310355" y="3906853"/>
                  <a:pt x="1281869" y="3888337"/>
                </a:cubicBezTo>
                <a:cubicBezTo>
                  <a:pt x="1253383" y="3869821"/>
                  <a:pt x="1219199" y="3871245"/>
                  <a:pt x="1179319" y="3871245"/>
                </a:cubicBezTo>
                <a:cubicBezTo>
                  <a:pt x="1139439" y="3871245"/>
                  <a:pt x="1088164" y="3885488"/>
                  <a:pt x="1042587" y="3888337"/>
                </a:cubicBezTo>
                <a:cubicBezTo>
                  <a:pt x="997010" y="3891186"/>
                  <a:pt x="932916" y="3902580"/>
                  <a:pt x="905854" y="3888337"/>
                </a:cubicBezTo>
                <a:cubicBezTo>
                  <a:pt x="878792" y="3874094"/>
                  <a:pt x="907279" y="3841335"/>
                  <a:pt x="880217" y="3802879"/>
                </a:cubicBezTo>
                <a:cubicBezTo>
                  <a:pt x="853155" y="3764423"/>
                  <a:pt x="789062" y="3724542"/>
                  <a:pt x="743484" y="3657600"/>
                </a:cubicBezTo>
                <a:cubicBezTo>
                  <a:pt x="697906" y="3590658"/>
                  <a:pt x="633813" y="3463896"/>
                  <a:pt x="606751" y="3401227"/>
                </a:cubicBezTo>
                <a:cubicBezTo>
                  <a:pt x="579689" y="3338558"/>
                  <a:pt x="612448" y="3341406"/>
                  <a:pt x="581114" y="3281585"/>
                </a:cubicBezTo>
                <a:cubicBezTo>
                  <a:pt x="549780" y="3221764"/>
                  <a:pt x="462897" y="3119215"/>
                  <a:pt x="418744" y="3042303"/>
                </a:cubicBezTo>
                <a:cubicBezTo>
                  <a:pt x="374591" y="2965391"/>
                  <a:pt x="344680" y="2891328"/>
                  <a:pt x="316194" y="2820113"/>
                </a:cubicBezTo>
                <a:cubicBezTo>
                  <a:pt x="287708" y="2748898"/>
                  <a:pt x="279162" y="2701896"/>
                  <a:pt x="247828" y="2615014"/>
                </a:cubicBezTo>
                <a:cubicBezTo>
                  <a:pt x="216494" y="2528132"/>
                  <a:pt x="152400" y="2394247"/>
                  <a:pt x="128187" y="2298819"/>
                </a:cubicBezTo>
                <a:cubicBezTo>
                  <a:pt x="103974" y="2203391"/>
                  <a:pt x="91155" y="2143570"/>
                  <a:pt x="102549" y="2042445"/>
                </a:cubicBezTo>
                <a:cubicBezTo>
                  <a:pt x="113943" y="1941320"/>
                  <a:pt x="163794" y="1788920"/>
                  <a:pt x="196553" y="1692068"/>
                </a:cubicBezTo>
                <a:cubicBezTo>
                  <a:pt x="229312" y="1595216"/>
                  <a:pt x="252101" y="1519727"/>
                  <a:pt x="299103" y="1461331"/>
                </a:cubicBezTo>
                <a:cubicBezTo>
                  <a:pt x="346105" y="1402935"/>
                  <a:pt x="445805" y="1381570"/>
                  <a:pt x="478564" y="1341690"/>
                </a:cubicBezTo>
                <a:cubicBezTo>
                  <a:pt x="511323" y="1301810"/>
                  <a:pt x="494232" y="1243413"/>
                  <a:pt x="495656" y="1222049"/>
                </a:cubicBezTo>
                <a:cubicBezTo>
                  <a:pt x="497080" y="1200684"/>
                  <a:pt x="507050" y="1227746"/>
                  <a:pt x="487110" y="1213503"/>
                </a:cubicBezTo>
                <a:cubicBezTo>
                  <a:pt x="467170" y="1199260"/>
                  <a:pt x="408774" y="1163653"/>
                  <a:pt x="376015" y="1136591"/>
                </a:cubicBezTo>
                <a:cubicBezTo>
                  <a:pt x="343256" y="1109529"/>
                  <a:pt x="337559" y="1078195"/>
                  <a:pt x="290557" y="1051133"/>
                </a:cubicBezTo>
                <a:cubicBezTo>
                  <a:pt x="243555" y="1024071"/>
                  <a:pt x="131035" y="1036890"/>
                  <a:pt x="94003" y="974221"/>
                </a:cubicBezTo>
                <a:cubicBezTo>
                  <a:pt x="56971" y="911552"/>
                  <a:pt x="74063" y="774819"/>
                  <a:pt x="68366" y="675118"/>
                </a:cubicBezTo>
                <a:cubicBezTo>
                  <a:pt x="62669" y="575417"/>
                  <a:pt x="71214" y="488535"/>
                  <a:pt x="59820" y="376015"/>
                </a:cubicBezTo>
                <a:cubicBezTo>
                  <a:pt x="48426" y="263495"/>
                  <a:pt x="24213" y="131747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lede 13" descr="F:\63-79 Klimacenter\63 Klimacenter Nuuk\03 Centerkoordination\GCRC skabeloner\Logo og merchandize\GCRC_logo_FINALEred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-14505"/>
            <a:ext cx="697592" cy="76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2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 txBox="1">
            <a:spLocks noChangeArrowheads="1"/>
          </p:cNvSpPr>
          <p:nvPr/>
        </p:nvSpPr>
        <p:spPr bwMode="auto">
          <a:xfrm>
            <a:off x="345458" y="1409257"/>
            <a:ext cx="7000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lvl="1" indent="12700">
              <a:spcBef>
                <a:spcPct val="20000"/>
              </a:spcBef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A </a:t>
            </a:r>
            <a:r>
              <a:rPr lang="en-US" sz="2000" dirty="0">
                <a:latin typeface="+mn-lt"/>
                <a:cs typeface="Times New Roman" pitchFamily="18" charset="0"/>
              </a:rPr>
              <a:t>cross-</a:t>
            </a:r>
            <a:r>
              <a:rPr lang="en-US" sz="2000" dirty="0" err="1">
                <a:latin typeface="+mn-lt"/>
                <a:cs typeface="Times New Roman" pitchFamily="18" charset="0"/>
              </a:rPr>
              <a:t>diciplinary</a:t>
            </a:r>
            <a:r>
              <a:rPr lang="en-US" sz="2000" dirty="0">
                <a:latin typeface="+mn-lt"/>
                <a:cs typeface="Times New Roman" pitchFamily="18" charset="0"/>
              </a:rPr>
              <a:t> baseline study of climate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change effects </a:t>
            </a:r>
            <a:r>
              <a:rPr lang="en-US" sz="2000" dirty="0">
                <a:latin typeface="+mn-lt"/>
                <a:cs typeface="Times New Roman" pitchFamily="18" charset="0"/>
              </a:rPr>
              <a:t>on marine and terrestrial ecosystems in high-Arctic Northeast Greenland (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Zackenberg</a:t>
            </a:r>
            <a:r>
              <a:rPr lang="en-US" sz="2000" dirty="0">
                <a:latin typeface="+mn-lt"/>
                <a:cs typeface="Times New Roman" pitchFamily="18" charset="0"/>
              </a:rPr>
              <a:t>) and in sub-Arctic West Greenland (</a:t>
            </a:r>
            <a:r>
              <a:rPr lang="en-US" sz="20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Nuuk</a:t>
            </a:r>
            <a:r>
              <a:rPr lang="en-US" sz="2000" dirty="0">
                <a:latin typeface="+mn-lt"/>
                <a:cs typeface="Times New Roman" pitchFamily="18" charset="0"/>
              </a:rPr>
              <a:t>). </a:t>
            </a:r>
          </a:p>
          <a:p>
            <a:pPr marL="444500" lvl="1" indent="12700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3500 parameters are monitored annually.</a:t>
            </a:r>
            <a:endParaRPr lang="en-GB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15250" y="1143000"/>
            <a:ext cx="1143000" cy="1928813"/>
            <a:chOff x="7929586" y="1285860"/>
            <a:chExt cx="673100" cy="1143000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928303"/>
                </p:ext>
              </p:extLst>
            </p:nvPr>
          </p:nvGraphicFramePr>
          <p:xfrm>
            <a:off x="7929586" y="1285860"/>
            <a:ext cx="6731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Artwork" r:id="rId3" imgW="2880000" imgH="4888800" progId="">
                    <p:embed/>
                  </p:oleObj>
                </mc:Choice>
                <mc:Fallback>
                  <p:oleObj name="Artwork" r:id="rId3" imgW="2880000" imgH="4888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586" y="1285860"/>
                          <a:ext cx="673100" cy="1143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19">
              <a:hlinkClick r:id="" action="ppaction://noaction"/>
            </p:cNvPr>
            <p:cNvSpPr>
              <a:spLocks noChangeAspect="1"/>
            </p:cNvSpPr>
            <p:nvPr/>
          </p:nvSpPr>
          <p:spPr>
            <a:xfrm>
              <a:off x="8052988" y="2165453"/>
              <a:ext cx="86942" cy="865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5" name="Oval 20"/>
            <p:cNvSpPr>
              <a:spLocks noChangeAspect="1"/>
            </p:cNvSpPr>
            <p:nvPr/>
          </p:nvSpPr>
          <p:spPr>
            <a:xfrm>
              <a:off x="8491438" y="1636757"/>
              <a:ext cx="86942" cy="865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grpSp>
        <p:nvGrpSpPr>
          <p:cNvPr id="3" name="Gruppe 16"/>
          <p:cNvGrpSpPr>
            <a:grpSpLocks/>
          </p:cNvGrpSpPr>
          <p:nvPr/>
        </p:nvGrpSpPr>
        <p:grpSpPr bwMode="auto">
          <a:xfrm>
            <a:off x="1592263" y="3317875"/>
            <a:ext cx="6980237" cy="3325813"/>
            <a:chOff x="1571604" y="3103576"/>
            <a:chExt cx="6979624" cy="3325820"/>
          </a:xfrm>
        </p:grpSpPr>
        <p:pic>
          <p:nvPicPr>
            <p:cNvPr id="2056" name="Picture 4" descr="Image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604" y="3103576"/>
              <a:ext cx="6979624" cy="2447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505861">
              <a:off x="1593890" y="4402491"/>
              <a:ext cx="1294278" cy="183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28000" contrast="46000"/>
            </a:blip>
            <a:srcRect/>
            <a:stretch>
              <a:fillRect/>
            </a:stretch>
          </p:blipFill>
          <p:spPr bwMode="auto">
            <a:xfrm>
              <a:off x="7324744" y="5705494"/>
              <a:ext cx="1217778" cy="72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" descr="Low_Nuuk-Ecological-oms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787782">
              <a:off x="2039743" y="4436767"/>
              <a:ext cx="1252024" cy="178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TextBox 21"/>
            <p:cNvSpPr txBox="1">
              <a:spLocks noChangeArrowheads="1"/>
            </p:cNvSpPr>
            <p:nvPr/>
          </p:nvSpPr>
          <p:spPr bwMode="auto">
            <a:xfrm>
              <a:off x="5214596" y="5824557"/>
              <a:ext cx="2020711" cy="46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2400" i="1" dirty="0">
                  <a:latin typeface="+mn-lt"/>
                  <a:cs typeface="Times New Roman" pitchFamily="18" charset="0"/>
                </a:rPr>
                <a:t>www.g-e-m.dk</a:t>
              </a:r>
              <a:endParaRPr lang="en-US" sz="2400" i="1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6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5576" y="0"/>
            <a:ext cx="5616624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a-DK" sz="2400" b="1" dirty="0" smtClean="0"/>
              <a:t>Greenland Ecosystem Monitoring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5200938" y="46038"/>
            <a:ext cx="3062823" cy="681037"/>
            <a:chOff x="5757497" y="45376"/>
            <a:chExt cx="3062975" cy="682236"/>
          </a:xfrm>
        </p:grpSpPr>
        <p:pic>
          <p:nvPicPr>
            <p:cNvPr id="19" name="Picture 4" descr="GN-logo[1]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21" name="Picture 9" descr="Hom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pic>
        <p:nvPicPr>
          <p:cNvPr id="22" name="Billede 21" descr="F:\63-79 Klimacenter\63 Klimacenter Nuuk\03 Centerkoordination\GCRC skabeloner\Logo og merchandize\GCRC_logo_FINALEredjp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-14505"/>
            <a:ext cx="697592" cy="76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8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940" y="2353798"/>
            <a:ext cx="6881983" cy="460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73991" y="2283530"/>
            <a:ext cx="1831651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CTD </a:t>
            </a:r>
            <a:r>
              <a:rPr lang="en-US" dirty="0"/>
              <a:t>s</a:t>
            </a:r>
            <a:r>
              <a:rPr lang="en-US" dirty="0" smtClean="0"/>
              <a:t>tations</a:t>
            </a:r>
          </a:p>
          <a:p>
            <a:r>
              <a:rPr lang="en-US" dirty="0" smtClean="0"/>
              <a:t>Focus stations</a:t>
            </a:r>
          </a:p>
          <a:p>
            <a:r>
              <a:rPr lang="en-US" dirty="0" smtClean="0"/>
              <a:t>Moorings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527819" y="2414524"/>
            <a:ext cx="169448" cy="1462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506675" y="2606696"/>
            <a:ext cx="237168" cy="250488"/>
          </a:xfrm>
          <a:prstGeom prst="triangle">
            <a:avLst/>
          </a:prstGeom>
          <a:solidFill>
            <a:srgbClr val="37F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6061" y="1363245"/>
            <a:ext cx="6794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Nutrients and chlorophyll sampling on CTD stations</a:t>
            </a:r>
          </a:p>
          <a:p>
            <a:r>
              <a:rPr lang="en-US" dirty="0" smtClean="0"/>
              <a:t>Process rates on Focus stations</a:t>
            </a:r>
            <a:endParaRPr lang="en-US" dirty="0"/>
          </a:p>
          <a:p>
            <a:r>
              <a:rPr lang="en-US" dirty="0" smtClean="0"/>
              <a:t>Build up mooring network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98091" y="479581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Carbon cycling in fjords impacted by glacial meltwater input, Seasonal work. </a:t>
            </a:r>
            <a:br>
              <a:rPr lang="en-US" sz="2000" b="1" dirty="0" smtClean="0"/>
            </a:br>
            <a:r>
              <a:rPr lang="en-US" sz="2000" b="1" dirty="0" smtClean="0"/>
              <a:t>L. Meire &amp; J. Mortensen </a:t>
            </a:r>
            <a:endParaRPr lang="en-US" sz="20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527819" y="2922742"/>
            <a:ext cx="169448" cy="146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342147" y="3426798"/>
            <a:ext cx="169448" cy="146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999427" y="4722942"/>
            <a:ext cx="169448" cy="146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143443" y="5445224"/>
            <a:ext cx="169448" cy="146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422267" y="5299006"/>
            <a:ext cx="169448" cy="146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846203" y="5371014"/>
            <a:ext cx="169448" cy="146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5200938" y="46038"/>
            <a:ext cx="3062823" cy="681037"/>
            <a:chOff x="5757497" y="45376"/>
            <a:chExt cx="3062975" cy="682236"/>
          </a:xfrm>
        </p:grpSpPr>
        <p:pic>
          <p:nvPicPr>
            <p:cNvPr id="32" name="Picture 4" descr="GN-logo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34" name="Picture 9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pic>
        <p:nvPicPr>
          <p:cNvPr id="35" name="Billede 34" descr="F:\63-79 Klimacenter\63 Klimacenter Nuuk\03 Centerkoordination\GCRC skabeloner\Logo og merchandize\GCRC_logo_FINALEred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-14505"/>
            <a:ext cx="697592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676275" y="-46189"/>
            <a:ext cx="5616624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a-DK" sz="2400" b="1" dirty="0" smtClean="0"/>
              <a:t>Nuuk Fjord 2016</a:t>
            </a:r>
          </a:p>
        </p:txBody>
      </p:sp>
    </p:spTree>
    <p:extLst>
      <p:ext uri="{BB962C8B-B14F-4D97-AF65-F5344CB8AC3E}">
        <p14:creationId xmlns:p14="http://schemas.microsoft.com/office/powerpoint/2010/main" val="2162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" y="1203061"/>
            <a:ext cx="7886700" cy="351061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2400" dirty="0" smtClean="0"/>
              <a:t>The Role of icebergs, August </a:t>
            </a:r>
            <a:r>
              <a:rPr lang="en-US" sz="2400" dirty="0"/>
              <a:t>2016 (Leendert Vergeynst ARC </a:t>
            </a:r>
            <a:r>
              <a:rPr lang="en-US" sz="2400" dirty="0" smtClean="0"/>
              <a:t>and Lorenz Meire GINR)</a:t>
            </a:r>
          </a:p>
          <a:p>
            <a:pPr>
              <a:buFontTx/>
              <a:buChar char="-"/>
            </a:pPr>
            <a:r>
              <a:rPr lang="da-DK" sz="2400" dirty="0" err="1" smtClean="0"/>
              <a:t>Microbial</a:t>
            </a:r>
            <a:r>
              <a:rPr lang="da-DK" sz="2400" dirty="0" smtClean="0"/>
              <a:t> </a:t>
            </a:r>
            <a:r>
              <a:rPr lang="da-DK" sz="2400" dirty="0" err="1" smtClean="0"/>
              <a:t>degradation</a:t>
            </a:r>
            <a:r>
              <a:rPr lang="da-DK" sz="2400" dirty="0" smtClean="0"/>
              <a:t> of </a:t>
            </a:r>
            <a:r>
              <a:rPr lang="da-DK" sz="2400" dirty="0" err="1" smtClean="0"/>
              <a:t>oil</a:t>
            </a:r>
            <a:r>
              <a:rPr lang="da-DK" sz="2400" dirty="0" smtClean="0"/>
              <a:t> </a:t>
            </a:r>
            <a:r>
              <a:rPr lang="da-DK" sz="2400" dirty="0" err="1" smtClean="0"/>
              <a:t>polution</a:t>
            </a:r>
            <a:r>
              <a:rPr lang="da-DK" sz="2400" dirty="0" smtClean="0"/>
              <a:t>, </a:t>
            </a:r>
            <a:r>
              <a:rPr lang="da-DK" sz="2400" dirty="0" err="1" smtClean="0"/>
              <a:t>Feb</a:t>
            </a:r>
            <a:r>
              <a:rPr lang="da-DK" sz="2400" dirty="0" smtClean="0"/>
              <a:t>-May 2016 (GINR, ARC)</a:t>
            </a:r>
          </a:p>
          <a:p>
            <a:pPr>
              <a:buFontTx/>
              <a:buChar char="-"/>
            </a:pPr>
            <a:r>
              <a:rPr lang="da-DK" sz="2400" dirty="0" smtClean="0"/>
              <a:t>Light </a:t>
            </a:r>
            <a:r>
              <a:rPr lang="da-DK" sz="2400" dirty="0" err="1" smtClean="0"/>
              <a:t>dynamics</a:t>
            </a:r>
            <a:r>
              <a:rPr lang="da-DK" sz="2400" dirty="0" smtClean="0"/>
              <a:t> in high </a:t>
            </a:r>
            <a:r>
              <a:rPr lang="da-DK" sz="2400" dirty="0" err="1" smtClean="0"/>
              <a:t>latitude</a:t>
            </a:r>
            <a:r>
              <a:rPr lang="da-DK" sz="2400" dirty="0" smtClean="0"/>
              <a:t> fjord, April – </a:t>
            </a:r>
            <a:r>
              <a:rPr lang="da-DK" sz="2400" dirty="0" err="1" smtClean="0"/>
              <a:t>Oct</a:t>
            </a:r>
            <a:r>
              <a:rPr lang="da-DK" sz="2400" dirty="0" smtClean="0"/>
              <a:t> 2016 (GINR, ARC, CEOS)</a:t>
            </a:r>
          </a:p>
          <a:p>
            <a:pPr>
              <a:buFontTx/>
              <a:buChar char="-"/>
            </a:pPr>
            <a:r>
              <a:rPr lang="da-DK" sz="2400" dirty="0" smtClean="0"/>
              <a:t>High resolution </a:t>
            </a:r>
            <a:r>
              <a:rPr lang="da-DK" sz="2400" dirty="0" err="1" smtClean="0"/>
              <a:t>physical</a:t>
            </a:r>
            <a:r>
              <a:rPr lang="da-DK" sz="2400" dirty="0" smtClean="0"/>
              <a:t> and </a:t>
            </a:r>
            <a:r>
              <a:rPr lang="da-DK" sz="2400" dirty="0" err="1" smtClean="0"/>
              <a:t>biochemical</a:t>
            </a:r>
            <a:r>
              <a:rPr lang="da-DK" sz="2400" dirty="0" smtClean="0"/>
              <a:t> </a:t>
            </a:r>
            <a:r>
              <a:rPr lang="da-DK" sz="2400" dirty="0" err="1" smtClean="0"/>
              <a:t>variability</a:t>
            </a:r>
            <a:r>
              <a:rPr lang="da-DK" sz="2400" dirty="0" smtClean="0"/>
              <a:t>, April – </a:t>
            </a:r>
            <a:r>
              <a:rPr lang="da-DK" sz="2400" dirty="0" err="1" smtClean="0"/>
              <a:t>Oct</a:t>
            </a:r>
            <a:r>
              <a:rPr lang="da-DK" sz="2400" dirty="0" smtClean="0"/>
              <a:t> 2016 </a:t>
            </a:r>
            <a:r>
              <a:rPr lang="da-DK" sz="2400" dirty="0"/>
              <a:t>(GINR, ARC, CEOS</a:t>
            </a:r>
            <a:r>
              <a:rPr lang="da-DK" sz="2400" dirty="0" smtClean="0"/>
              <a:t>)</a:t>
            </a:r>
          </a:p>
          <a:p>
            <a:pPr>
              <a:buFontTx/>
              <a:buChar char="-"/>
            </a:pPr>
            <a:r>
              <a:rPr lang="da-DK" sz="2400" dirty="0" err="1" smtClean="0"/>
              <a:t>Humpback</a:t>
            </a:r>
            <a:r>
              <a:rPr lang="da-DK" sz="2400" dirty="0" smtClean="0"/>
              <a:t> </a:t>
            </a:r>
            <a:r>
              <a:rPr lang="da-DK" sz="2400" dirty="0" err="1" smtClean="0"/>
              <a:t>telemetry</a:t>
            </a:r>
            <a:r>
              <a:rPr lang="da-DK" sz="2400" dirty="0" smtClean="0"/>
              <a:t>, </a:t>
            </a:r>
            <a:r>
              <a:rPr lang="da-DK" sz="2400" dirty="0" err="1" smtClean="0"/>
              <a:t>photo</a:t>
            </a:r>
            <a:r>
              <a:rPr lang="da-DK" sz="2400" dirty="0" smtClean="0"/>
              <a:t> id, DNA and </a:t>
            </a:r>
            <a:r>
              <a:rPr lang="da-DK" sz="2400" dirty="0" err="1" smtClean="0"/>
              <a:t>ecology</a:t>
            </a:r>
            <a:r>
              <a:rPr lang="da-DK" sz="2400" dirty="0" smtClean="0"/>
              <a:t>. May – </a:t>
            </a:r>
            <a:r>
              <a:rPr lang="da-DK" sz="2400" dirty="0" err="1" smtClean="0"/>
              <a:t>Oct</a:t>
            </a:r>
            <a:r>
              <a:rPr lang="da-DK" sz="2400" dirty="0" smtClean="0"/>
              <a:t> 2016 (GINR)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Lorenz\Desktop\Pictures Susanna\IMG_9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77" y="5211123"/>
            <a:ext cx="2495725" cy="1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renz\Pictures\2016\20160808 - Iceberg work Søren, Masayo, Dan, Wieter\DSC_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19" y="5214383"/>
            <a:ext cx="2487170" cy="1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orenz\Desktop\Pictures Susanna\IMG_6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383"/>
            <a:ext cx="2472744" cy="16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orenz\Pictures\2016\20160828\IMG_8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61" y="5211123"/>
            <a:ext cx="2489632" cy="1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/>
          <p:nvPr/>
        </p:nvSpPr>
        <p:spPr>
          <a:xfrm>
            <a:off x="0" y="-27384"/>
            <a:ext cx="9144000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5200938" y="46038"/>
            <a:ext cx="3062823" cy="681037"/>
            <a:chOff x="5757497" y="45376"/>
            <a:chExt cx="3062975" cy="682236"/>
          </a:xfrm>
        </p:grpSpPr>
        <p:pic>
          <p:nvPicPr>
            <p:cNvPr id="17" name="Picture 4" descr="GN-logo[1]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376"/>
              <a:ext cx="792088" cy="68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5757497" y="116632"/>
              <a:ext cx="2088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da-DK" altLang="da-DK" sz="1200" dirty="0">
                  <a:latin typeface="Calibri" panose="020F0502020204030204" pitchFamily="34" charset="0"/>
                </a:rPr>
                <a:t>Pinngortitaleriffik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Greenland Institute of Natural Resources</a:t>
              </a:r>
            </a:p>
            <a:p>
              <a:pPr algn="r" eaLnBrk="1" hangingPunct="1"/>
              <a:r>
                <a:rPr lang="da-DK" altLang="da-DK" sz="900" dirty="0">
                  <a:latin typeface="Calibri" panose="020F0502020204030204" pitchFamily="34" charset="0"/>
                </a:rPr>
                <a:t>Grønlands Naturinstitut</a:t>
              </a:r>
            </a:p>
          </p:txBody>
        </p:sp>
      </p:grpSp>
      <p:pic>
        <p:nvPicPr>
          <p:cNvPr id="19" name="Picture 9" descr="H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76275" cy="714375"/>
          </a:xfrm>
          <a:prstGeom prst="rect">
            <a:avLst/>
          </a:prstGeom>
          <a:noFill/>
        </p:spPr>
      </p:pic>
      <p:pic>
        <p:nvPicPr>
          <p:cNvPr id="20" name="Billede 19" descr="F:\63-79 Klimacenter\63 Klimacenter Nuuk\03 Centerkoordination\GCRC skabeloner\Logo og merchandize\GCRC_logo_FINALEredjp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7" y="-14505"/>
            <a:ext cx="697592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76275" y="-46189"/>
            <a:ext cx="5616624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a-DK" sz="2400" b="1" dirty="0" smtClean="0"/>
              <a:t>Nuuk Fjord 2016</a:t>
            </a:r>
          </a:p>
        </p:txBody>
      </p:sp>
    </p:spTree>
    <p:extLst>
      <p:ext uri="{BB962C8B-B14F-4D97-AF65-F5344CB8AC3E}">
        <p14:creationId xmlns:p14="http://schemas.microsoft.com/office/powerpoint/2010/main" val="22516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686</Words>
  <Application>Microsoft Office PowerPoint</Application>
  <PresentationFormat>On-screen Show (4:3)</PresentationFormat>
  <Paragraphs>123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Office-tema</vt:lpstr>
      <vt:lpstr>Artwork</vt:lpstr>
      <vt:lpstr>ASP activities 2016</vt:lpstr>
      <vt:lpstr>PowerPoint Presentation</vt:lpstr>
      <vt:lpstr>PowerPoint Presentation</vt:lpstr>
      <vt:lpstr>PowerPoint Presentation</vt:lpstr>
      <vt:lpstr>PowerPoint Presentation</vt:lpstr>
      <vt:lpstr>Baffin Bay 2016</vt:lpstr>
      <vt:lpstr>PowerPoint Presentation</vt:lpstr>
      <vt:lpstr>Carbon cycling in fjords impacted by glacial meltwater input, Seasonal work.  L. Meire &amp; J. Mortensen </vt:lpstr>
      <vt:lpstr>PowerPoint Presentation</vt:lpstr>
      <vt:lpstr>Moorings in Northeast Greenland</vt:lpstr>
      <vt:lpstr>PowerPoint Presentation</vt:lpstr>
      <vt:lpstr>PowerPoint Presentation</vt:lpstr>
    </vt:vector>
  </TitlesOfParts>
  <Company>Naturinstituttet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Fieldwork in 2017</dc:title>
  <dc:creator>Fernando Ugarte</dc:creator>
  <cp:lastModifiedBy>Peter Schmidt Mikkelsen</cp:lastModifiedBy>
  <cp:revision>24</cp:revision>
  <dcterms:created xsi:type="dcterms:W3CDTF">2016-10-26T22:23:20Z</dcterms:created>
  <dcterms:modified xsi:type="dcterms:W3CDTF">2018-01-22T16:59:48Z</dcterms:modified>
</cp:coreProperties>
</file>