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8" r:id="rId2"/>
    <p:sldId id="256" r:id="rId3"/>
    <p:sldId id="278" r:id="rId4"/>
    <p:sldId id="279" r:id="rId5"/>
    <p:sldId id="280" r:id="rId6"/>
    <p:sldId id="281" r:id="rId7"/>
    <p:sldId id="269" r:id="rId8"/>
    <p:sldId id="271" r:id="rId9"/>
    <p:sldId id="270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8" autoAdjust="0"/>
    <p:restoredTop sz="94651"/>
  </p:normalViewPr>
  <p:slideViewPr>
    <p:cSldViewPr>
      <p:cViewPr>
        <p:scale>
          <a:sx n="100" d="100"/>
          <a:sy n="100" d="100"/>
        </p:scale>
        <p:origin x="1008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5613-21C2-3345-8ADC-8CA5BA2F033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677AB-9272-5A45-873F-F1B2CC23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202E-AFE1-4BAC-9EB0-7BE4081F72FC}" type="datetimeFigureOut">
              <a:rPr lang="en-US" smtClean="0"/>
              <a:pPr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4D0E-142B-4CD7-9E23-75B894342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781944"/>
            <a:ext cx="8229600" cy="1143000"/>
          </a:xfrm>
        </p:spPr>
        <p:txBody>
          <a:bodyPr>
            <a:noAutofit/>
          </a:bodyPr>
          <a:lstStyle/>
          <a:p>
            <a:r>
              <a:rPr lang="nb-NO" sz="4800" dirty="0" smtClean="0">
                <a:solidFill>
                  <a:schemeClr val="bg1"/>
                </a:solidFill>
              </a:rPr>
              <a:t>Polar </a:t>
            </a:r>
            <a:r>
              <a:rPr lang="nb-NO" sz="4800" dirty="0" err="1" smtClean="0">
                <a:solidFill>
                  <a:schemeClr val="bg1"/>
                </a:solidFill>
              </a:rPr>
              <a:t>Night</a:t>
            </a:r>
            <a:r>
              <a:rPr lang="nb-NO" sz="4800" dirty="0" smtClean="0">
                <a:solidFill>
                  <a:schemeClr val="bg1"/>
                </a:solidFill>
              </a:rPr>
              <a:t> cruises</a:t>
            </a:r>
            <a:br>
              <a:rPr lang="nb-NO" sz="4800" dirty="0" smtClean="0">
                <a:solidFill>
                  <a:schemeClr val="bg1"/>
                </a:solidFill>
              </a:rPr>
            </a:br>
            <a:r>
              <a:rPr lang="nb-NO" sz="4800" dirty="0">
                <a:solidFill>
                  <a:schemeClr val="bg1"/>
                </a:solidFill>
              </a:rPr>
              <a:t/>
            </a:r>
            <a:br>
              <a:rPr lang="nb-NO" sz="4800" dirty="0">
                <a:solidFill>
                  <a:schemeClr val="bg1"/>
                </a:solidFill>
              </a:rPr>
            </a:br>
            <a:r>
              <a:rPr lang="nb-NO" sz="4800" dirty="0">
                <a:solidFill>
                  <a:schemeClr val="bg1"/>
                </a:solidFill>
              </a:rPr>
              <a:t/>
            </a:r>
            <a:br>
              <a:rPr lang="nb-NO" sz="4800" dirty="0">
                <a:solidFill>
                  <a:schemeClr val="bg1"/>
                </a:solidFill>
              </a:rPr>
            </a:br>
            <a:r>
              <a:rPr lang="nb-NO" sz="2800" dirty="0" smtClean="0">
                <a:solidFill>
                  <a:schemeClr val="bg1"/>
                </a:solidFill>
              </a:rPr>
              <a:t>Professor Jørgen Berge</a:t>
            </a:r>
            <a:br>
              <a:rPr lang="nb-NO" sz="2800" dirty="0" smtClean="0">
                <a:solidFill>
                  <a:schemeClr val="bg1"/>
                </a:solidFill>
              </a:rPr>
            </a:br>
            <a:r>
              <a:rPr lang="nb-NO" sz="2000" dirty="0" smtClean="0">
                <a:solidFill>
                  <a:schemeClr val="bg1"/>
                </a:solidFill>
              </a:rPr>
              <a:t>(UiT The Arctic </a:t>
            </a:r>
            <a:r>
              <a:rPr lang="nb-NO" sz="2000" dirty="0" err="1" smtClean="0">
                <a:solidFill>
                  <a:schemeClr val="bg1"/>
                </a:solidFill>
              </a:rPr>
              <a:t>University</a:t>
            </a:r>
            <a:r>
              <a:rPr lang="nb-NO" sz="2000" dirty="0" smtClean="0">
                <a:solidFill>
                  <a:schemeClr val="bg1"/>
                </a:solidFill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</a:rPr>
              <a:t>of</a:t>
            </a:r>
            <a:r>
              <a:rPr lang="nb-NO" sz="2000" dirty="0" smtClean="0">
                <a:solidFill>
                  <a:schemeClr val="bg1"/>
                </a:solidFill>
              </a:rPr>
              <a:t> Norway, UNIS &amp; NTNU)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0" descr="arctos.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5431" y="594928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Nors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327" y="5949280"/>
            <a:ext cx="80446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158" y="5788868"/>
            <a:ext cx="9017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E3B69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620688"/>
            <a:ext cx="6336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Implications: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How relevant are samples taken from a research vessel in “darkness”?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Acoustics frequently used in stock assessments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nb-NO" dirty="0" smtClean="0">
                <a:solidFill>
                  <a:schemeClr val="bg1"/>
                </a:solidFill>
              </a:rPr>
              <a:t>reliable?</a:t>
            </a:r>
          </a:p>
          <a:p>
            <a:pPr marL="285750" indent="-285750">
              <a:buFont typeface="Arial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Different </a:t>
            </a:r>
            <a:r>
              <a:rPr lang="nb-NO" dirty="0" err="1" smtClean="0">
                <a:solidFill>
                  <a:schemeClr val="bg1"/>
                </a:solidFill>
              </a:rPr>
              <a:t>responses</a:t>
            </a:r>
            <a:r>
              <a:rPr lang="nb-NO" dirty="0" smtClean="0">
                <a:solidFill>
                  <a:schemeClr val="bg1"/>
                </a:solidFill>
              </a:rPr>
              <a:t> in different </a:t>
            </a:r>
            <a:r>
              <a:rPr lang="nb-NO" dirty="0" err="1" smtClean="0">
                <a:solidFill>
                  <a:schemeClr val="bg1"/>
                </a:solidFill>
              </a:rPr>
              <a:t>conditions</a:t>
            </a:r>
            <a:r>
              <a:rPr lang="nb-NO" dirty="0" smtClean="0">
                <a:solidFill>
                  <a:schemeClr val="bg1"/>
                </a:solidFill>
              </a:rPr>
              <a:t>!</a:t>
            </a:r>
          </a:p>
          <a:p>
            <a:pPr marL="285750" indent="-285750">
              <a:buFont typeface="Arial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Relevant </a:t>
            </a:r>
            <a:r>
              <a:rPr lang="nb-NO" dirty="0" err="1" smtClean="0">
                <a:solidFill>
                  <a:schemeClr val="bg1"/>
                </a:solidFill>
              </a:rPr>
              <a:t>also</a:t>
            </a:r>
            <a:r>
              <a:rPr lang="nb-NO" dirty="0" smtClean="0">
                <a:solidFill>
                  <a:schemeClr val="bg1"/>
                </a:solidFill>
              </a:rPr>
              <a:t> for </a:t>
            </a:r>
            <a:r>
              <a:rPr lang="nb-NO" dirty="0" err="1" smtClean="0">
                <a:solidFill>
                  <a:schemeClr val="bg1"/>
                </a:solidFill>
              </a:rPr>
              <a:t>other</a:t>
            </a:r>
            <a:r>
              <a:rPr lang="nb-NO" dirty="0" smtClean="0">
                <a:solidFill>
                  <a:schemeClr val="bg1"/>
                </a:solidFill>
              </a:rPr>
              <a:t> dim </a:t>
            </a:r>
            <a:r>
              <a:rPr lang="nb-NO" smtClean="0">
                <a:solidFill>
                  <a:schemeClr val="bg1"/>
                </a:solidFill>
              </a:rPr>
              <a:t>environments</a:t>
            </a:r>
            <a:endParaRPr lang="nb-NO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nb-NO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0"/>
            <a:ext cx="5891564" cy="1152128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chemeClr val="bg1"/>
                </a:solidFill>
              </a:rPr>
              <a:t>Polar </a:t>
            </a:r>
            <a:r>
              <a:rPr lang="nb-NO" dirty="0" err="1">
                <a:solidFill>
                  <a:schemeClr val="bg1"/>
                </a:solidFill>
              </a:rPr>
              <a:t>N</a:t>
            </a:r>
            <a:r>
              <a:rPr lang="nb-NO" dirty="0" err="1" smtClean="0">
                <a:solidFill>
                  <a:schemeClr val="bg1"/>
                </a:solidFill>
              </a:rPr>
              <a:t>ight</a:t>
            </a:r>
            <a:r>
              <a:rPr lang="nb-NO" dirty="0" smtClean="0">
                <a:solidFill>
                  <a:schemeClr val="bg1"/>
                </a:solidFill>
              </a:rPr>
              <a:t> Cruise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53" y="980727"/>
            <a:ext cx="5498793" cy="1256867"/>
          </a:xfrm>
        </p:spPr>
        <p:txBody>
          <a:bodyPr>
            <a:normAutofit/>
          </a:bodyPr>
          <a:lstStyle/>
          <a:p>
            <a:pPr algn="l"/>
            <a:r>
              <a:rPr lang="nb-NO" sz="2800" dirty="0" smtClean="0">
                <a:solidFill>
                  <a:schemeClr val="bg1"/>
                </a:solidFill>
              </a:rPr>
              <a:t>RV </a:t>
            </a:r>
            <a:r>
              <a:rPr lang="nb-NO" sz="2800" i="1" dirty="0" smtClean="0">
                <a:solidFill>
                  <a:schemeClr val="bg1"/>
                </a:solidFill>
              </a:rPr>
              <a:t>Helmer Hanssen </a:t>
            </a:r>
          </a:p>
          <a:p>
            <a:pPr algn="l"/>
            <a:r>
              <a:rPr lang="nb-NO" sz="2800" dirty="0" smtClean="0">
                <a:solidFill>
                  <a:schemeClr val="bg1"/>
                </a:solidFill>
              </a:rPr>
              <a:t>2012 - 2018</a:t>
            </a:r>
            <a:endParaRPr lang="nb-NO" sz="2800" dirty="0" smtClean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map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72353"/>
            <a:ext cx="2520280" cy="32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4" descr="IMG_46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ARCTIC_sm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19" l="125" r="99668">
                        <a14:foregroundMark x1="33679" y1="60751" x2="17193" y2="82722"/>
                        <a14:foregroundMark x1="14286" y1="84642" x2="13123" y2="8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00" y="152400"/>
            <a:ext cx="2768873" cy="255154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8781" y="3733721"/>
            <a:ext cx="3030893" cy="2585134"/>
            <a:chOff x="118781" y="3733721"/>
            <a:chExt cx="3030893" cy="25851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781" y="3733721"/>
              <a:ext cx="2930386" cy="25654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19210" y="5949523"/>
              <a:ext cx="630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smtClean="0">
                  <a:solidFill>
                    <a:srgbClr val="FFFFFF"/>
                  </a:solidFill>
                </a:rPr>
                <a:t>81°</a:t>
              </a:r>
              <a:endParaRPr lang="nb-NO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600" y="3760184"/>
            <a:ext cx="3028384" cy="25390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75301" y="5919191"/>
            <a:ext cx="63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79°</a:t>
            </a: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084" y="3760184"/>
            <a:ext cx="2930386" cy="25654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13536" y="5940387"/>
            <a:ext cx="63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7</a:t>
            </a:r>
            <a:r>
              <a:rPr lang="nb-NO" dirty="0" smtClean="0">
                <a:solidFill>
                  <a:srgbClr val="FFFFFF"/>
                </a:solidFill>
              </a:rPr>
              <a:t>0°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24" name="Ellipse 10"/>
          <p:cNvSpPr/>
          <p:nvPr/>
        </p:nvSpPr>
        <p:spPr>
          <a:xfrm>
            <a:off x="317501" y="312054"/>
            <a:ext cx="2252510" cy="2227779"/>
          </a:xfrm>
          <a:prstGeom prst="ellipse">
            <a:avLst/>
          </a:prstGeom>
          <a:solidFill>
            <a:srgbClr val="0000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Ellipse 5"/>
          <p:cNvSpPr/>
          <p:nvPr/>
        </p:nvSpPr>
        <p:spPr>
          <a:xfrm>
            <a:off x="621622" y="600075"/>
            <a:ext cx="1614854" cy="1630814"/>
          </a:xfrm>
          <a:prstGeom prst="ellipse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Ellipse 3"/>
          <p:cNvSpPr/>
          <p:nvPr/>
        </p:nvSpPr>
        <p:spPr>
          <a:xfrm>
            <a:off x="923152" y="878394"/>
            <a:ext cx="1043998" cy="103435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76876" y="-191862"/>
            <a:ext cx="8042276" cy="1070256"/>
          </a:xfrm>
        </p:spPr>
        <p:txBody>
          <a:bodyPr/>
          <a:lstStyle/>
          <a:p>
            <a:r>
              <a:rPr lang="nb-NO" sz="3600" dirty="0" err="1" smtClean="0">
                <a:solidFill>
                  <a:schemeClr val="bg1"/>
                </a:solidFill>
              </a:rPr>
              <a:t>Light</a:t>
            </a:r>
            <a:r>
              <a:rPr lang="nb-NO" sz="3600" dirty="0" smtClean="0">
                <a:solidFill>
                  <a:schemeClr val="bg1"/>
                </a:solidFill>
              </a:rPr>
              <a:t> in </a:t>
            </a:r>
            <a:r>
              <a:rPr lang="nb-NO" sz="3600" dirty="0" err="1" smtClean="0">
                <a:solidFill>
                  <a:schemeClr val="bg1"/>
                </a:solidFill>
              </a:rPr>
              <a:t>the</a:t>
            </a:r>
            <a:r>
              <a:rPr lang="nb-NO" sz="3600" dirty="0" smtClean="0">
                <a:solidFill>
                  <a:schemeClr val="bg1"/>
                </a:solidFill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</a:rPr>
              <a:t>dead</a:t>
            </a:r>
            <a:r>
              <a:rPr lang="nb-NO" sz="3600" dirty="0" smtClean="0">
                <a:solidFill>
                  <a:schemeClr val="bg1"/>
                </a:solidFill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</a:rPr>
              <a:t>of</a:t>
            </a:r>
            <a:r>
              <a:rPr lang="nb-NO" sz="3600" dirty="0" smtClean="0">
                <a:solidFill>
                  <a:schemeClr val="bg1"/>
                </a:solidFill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</a:rPr>
              <a:t>night</a:t>
            </a:r>
            <a:endParaRPr lang="nb-NO" sz="3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28377" y="1159156"/>
            <a:ext cx="548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</a:rPr>
              <a:t>The </a:t>
            </a:r>
            <a:r>
              <a:rPr lang="nb-NO" sz="2400" dirty="0" err="1" smtClean="0">
                <a:solidFill>
                  <a:schemeClr val="bg1"/>
                </a:solidFill>
              </a:rPr>
              <a:t>black</a:t>
            </a:r>
            <a:r>
              <a:rPr lang="nb-NO" sz="2400" dirty="0" smtClean="0">
                <a:solidFill>
                  <a:schemeClr val="bg1"/>
                </a:solidFill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</a:rPr>
              <a:t>box</a:t>
            </a:r>
            <a:r>
              <a:rPr lang="nb-NO" sz="2400" dirty="0" smtClean="0">
                <a:solidFill>
                  <a:schemeClr val="bg1"/>
                </a:solidFill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</a:rPr>
              <a:t>becomes</a:t>
            </a:r>
            <a:r>
              <a:rPr lang="nb-NO" sz="2400" dirty="0" smtClean="0">
                <a:solidFill>
                  <a:schemeClr val="bg1"/>
                </a:solidFill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</a:rPr>
              <a:t>darker</a:t>
            </a:r>
            <a:r>
              <a:rPr lang="nb-NO" sz="2400" dirty="0" smtClean="0">
                <a:solidFill>
                  <a:schemeClr val="bg1"/>
                </a:solidFill>
              </a:rPr>
              <a:t> at </a:t>
            </a:r>
            <a:r>
              <a:rPr lang="nb-NO" sz="2400" dirty="0" err="1" smtClean="0">
                <a:solidFill>
                  <a:schemeClr val="bg1"/>
                </a:solidFill>
              </a:rPr>
              <a:t>higher</a:t>
            </a:r>
            <a:r>
              <a:rPr lang="nb-NO" sz="2400" dirty="0" smtClean="0">
                <a:solidFill>
                  <a:schemeClr val="bg1"/>
                </a:solidFill>
              </a:rPr>
              <a:t> latitudes! </a:t>
            </a:r>
          </a:p>
        </p:txBody>
      </p:sp>
      <p:sp>
        <p:nvSpPr>
          <p:cNvPr id="22" name="TekstSylinder 7"/>
          <p:cNvSpPr txBox="1"/>
          <p:nvPr/>
        </p:nvSpPr>
        <p:spPr>
          <a:xfrm>
            <a:off x="100367" y="2828866"/>
            <a:ext cx="2732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Nautical polar night at latitudes &gt;78°N. Defined by the sun below 12° under the horizon. DARK!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23" name="TekstSylinder 8"/>
          <p:cNvSpPr txBox="1"/>
          <p:nvPr/>
        </p:nvSpPr>
        <p:spPr>
          <a:xfrm>
            <a:off x="3359106" y="2651522"/>
            <a:ext cx="2476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Civil polar night at latitudes between 72° and 78°N (sun between 6° and 12° under the horizon). Darkish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28" name="TekstSylinder 9"/>
          <p:cNvSpPr txBox="1"/>
          <p:nvPr/>
        </p:nvSpPr>
        <p:spPr>
          <a:xfrm>
            <a:off x="6205765" y="2703949"/>
            <a:ext cx="2768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Civil twilight at latitudes between polar </a:t>
            </a:r>
            <a:r>
              <a:rPr lang="en-GB" sz="1400" dirty="0" err="1" smtClean="0">
                <a:solidFill>
                  <a:srgbClr val="FFFFFF"/>
                </a:solidFill>
              </a:rPr>
              <a:t>circel</a:t>
            </a:r>
            <a:r>
              <a:rPr lang="en-GB" sz="1400" dirty="0" smtClean="0">
                <a:solidFill>
                  <a:srgbClr val="FFFFFF"/>
                </a:solidFill>
              </a:rPr>
              <a:t> and 72°N (sun between 0° and 6° under the horizon). Dark?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1526" y="6358321"/>
            <a:ext cx="875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All </a:t>
            </a:r>
            <a:r>
              <a:rPr lang="nb-NO" dirty="0" err="1" smtClean="0">
                <a:solidFill>
                  <a:srgbClr val="FFFFFF"/>
                </a:solidFill>
              </a:rPr>
              <a:t>pictures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taken</a:t>
            </a:r>
            <a:r>
              <a:rPr lang="nb-NO" dirty="0" smtClean="0">
                <a:solidFill>
                  <a:srgbClr val="FFFFFF"/>
                </a:solidFill>
              </a:rPr>
              <a:t> at </a:t>
            </a:r>
            <a:r>
              <a:rPr lang="nb-NO" dirty="0" err="1" smtClean="0">
                <a:solidFill>
                  <a:srgbClr val="FFFFFF"/>
                </a:solidFill>
              </a:rPr>
              <a:t>noon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onboard</a:t>
            </a:r>
            <a:r>
              <a:rPr lang="nb-NO" dirty="0" smtClean="0">
                <a:solidFill>
                  <a:srgbClr val="FFFFFF"/>
                </a:solidFill>
              </a:rPr>
              <a:t> RV </a:t>
            </a:r>
            <a:r>
              <a:rPr lang="nb-NO" i="1" dirty="0" smtClean="0">
                <a:solidFill>
                  <a:srgbClr val="FFFFFF"/>
                </a:solidFill>
              </a:rPr>
              <a:t>Helmer Hanssen </a:t>
            </a:r>
            <a:r>
              <a:rPr lang="nb-NO" dirty="0" err="1" smtClean="0">
                <a:solidFill>
                  <a:srgbClr val="FFFFFF"/>
                </a:solidFill>
              </a:rPr>
              <a:t>mid</a:t>
            </a:r>
            <a:r>
              <a:rPr lang="nb-NO" dirty="0" smtClean="0">
                <a:solidFill>
                  <a:srgbClr val="FFFFFF"/>
                </a:solidFill>
              </a:rPr>
              <a:t> </a:t>
            </a:r>
            <a:r>
              <a:rPr lang="nb-NO" dirty="0" err="1" smtClean="0">
                <a:solidFill>
                  <a:srgbClr val="FFFFFF"/>
                </a:solidFill>
              </a:rPr>
              <a:t>January</a:t>
            </a:r>
            <a:r>
              <a:rPr lang="nb-NO" dirty="0" smtClean="0">
                <a:solidFill>
                  <a:srgbClr val="FFFFFF"/>
                </a:solidFill>
              </a:rPr>
              <a:t> 2013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419412" y="1777999"/>
            <a:ext cx="328706" cy="254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 animBg="1"/>
      <p:bldP spid="25" grpId="0" animBg="1"/>
      <p:bldP spid="26" grpId="0" animBg="1"/>
      <p:bldP spid="27" grpId="0"/>
      <p:bldP spid="22" grpId="0"/>
      <p:bldP spid="23" grpId="0"/>
      <p:bldP spid="28" grpId="0"/>
      <p:bldP spid="2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06" y="2852609"/>
            <a:ext cx="4020171" cy="39068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107" y="312766"/>
            <a:ext cx="8403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Life in the dead of night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4246" y="1590459"/>
            <a:ext cx="4110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Results</a:t>
            </a:r>
            <a:r>
              <a:rPr lang="nb-NO" dirty="0" smtClean="0"/>
              <a:t> from </a:t>
            </a:r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large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</a:t>
            </a:r>
            <a:r>
              <a:rPr lang="nb-NO" dirty="0" err="1" smtClean="0"/>
              <a:t>campaigns</a:t>
            </a:r>
            <a:r>
              <a:rPr lang="nb-NO" dirty="0" smtClean="0"/>
              <a:t> in Kongsfjorden </a:t>
            </a:r>
            <a:r>
              <a:rPr lang="nb-NO" dirty="0" err="1" smtClean="0"/>
              <a:t>January</a:t>
            </a:r>
            <a:r>
              <a:rPr lang="nb-NO" dirty="0" smtClean="0"/>
              <a:t> 2014 and 2015 in </a:t>
            </a:r>
            <a:r>
              <a:rPr lang="nb-NO" dirty="0" err="1" smtClean="0"/>
              <a:t>connection</a:t>
            </a:r>
            <a:r>
              <a:rPr lang="nb-NO" dirty="0" smtClean="0"/>
              <a:t> to </a:t>
            </a:r>
            <a:r>
              <a:rPr lang="nb-NO" dirty="0" err="1" smtClean="0"/>
              <a:t>the</a:t>
            </a:r>
            <a:r>
              <a:rPr lang="nb-NO" dirty="0" smtClean="0"/>
              <a:t> Mare </a:t>
            </a:r>
            <a:r>
              <a:rPr lang="nb-NO" dirty="0" err="1" smtClean="0"/>
              <a:t>Incognitum</a:t>
            </a:r>
            <a:r>
              <a:rPr lang="nb-NO" dirty="0" smtClean="0"/>
              <a:t> </a:t>
            </a:r>
            <a:r>
              <a:rPr lang="nb-NO" dirty="0" err="1" smtClean="0"/>
              <a:t>programme</a:t>
            </a: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665" y="897794"/>
            <a:ext cx="4522335" cy="596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5912"/>
            <a:ext cx="9144000" cy="4703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481" y="755461"/>
            <a:ext cx="4806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/>
              <a:t>Ecosystem</a:t>
            </a:r>
            <a:r>
              <a:rPr lang="nb-NO" sz="2000" dirty="0" smtClean="0"/>
              <a:t> </a:t>
            </a:r>
            <a:r>
              <a:rPr lang="nb-NO" sz="2000" dirty="0" err="1" smtClean="0"/>
              <a:t>processes</a:t>
            </a:r>
            <a:r>
              <a:rPr lang="nb-NO" sz="2000" dirty="0" smtClean="0"/>
              <a:t> during </a:t>
            </a:r>
            <a:r>
              <a:rPr lang="nb-NO" sz="2000" dirty="0" err="1" smtClean="0"/>
              <a:t>the</a:t>
            </a:r>
            <a:r>
              <a:rPr lang="nb-NO" sz="2000" dirty="0" smtClean="0"/>
              <a:t> polar </a:t>
            </a:r>
            <a:r>
              <a:rPr lang="nb-NO" sz="2000" dirty="0" err="1" smtClean="0"/>
              <a:t>night</a:t>
            </a:r>
            <a:endParaRPr lang="nb-NO" sz="2000" dirty="0"/>
          </a:p>
        </p:txBody>
      </p:sp>
      <p:pic>
        <p:nvPicPr>
          <p:cNvPr id="9" name="Picture 8" descr="IMG_29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425" y="109487"/>
            <a:ext cx="2715009" cy="2036257"/>
          </a:xfrm>
          <a:prstGeom prst="rect">
            <a:avLst/>
          </a:prstGeom>
        </p:spPr>
      </p:pic>
      <p:pic>
        <p:nvPicPr>
          <p:cNvPr id="13" name="Picture 12" descr="image0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629" y="109487"/>
            <a:ext cx="2537934" cy="20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IMG_46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3" y="159085"/>
            <a:ext cx="3596150" cy="2474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3203" y="313927"/>
            <a:ext cx="5213639" cy="2123658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4617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en-US" sz="3600" b="1" i="1" dirty="0" err="1" smtClean="0">
                <a:solidFill>
                  <a:srgbClr val="04617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CircA</a:t>
            </a:r>
            <a:r>
              <a:rPr lang="en-US" sz="3600" b="1" dirty="0" smtClean="0">
                <a:solidFill>
                  <a:srgbClr val="04617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</a:t>
            </a:r>
            <a:endParaRPr lang="en-US" sz="3600" b="1" i="1" dirty="0" smtClean="0">
              <a:solidFill>
                <a:srgbClr val="04617B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04617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Circadian rhythms of Arctic zooplankton from polar twilight to polar night – patterns, processes, and ecosystem implications</a:t>
            </a:r>
          </a:p>
        </p:txBody>
      </p:sp>
      <p:sp>
        <p:nvSpPr>
          <p:cNvPr id="6" name="TekstSylinder 2"/>
          <p:cNvSpPr txBox="1"/>
          <p:nvPr/>
        </p:nvSpPr>
        <p:spPr>
          <a:xfrm>
            <a:off x="4932040" y="3933056"/>
            <a:ext cx="596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b="1" dirty="0" smtClean="0">
                <a:solidFill>
                  <a:prstClr val="white"/>
                </a:solidFill>
                <a:latin typeface="Corbel"/>
              </a:rPr>
              <a:t>Who</a:t>
            </a:r>
            <a:r>
              <a:rPr lang="en-GB" sz="2400" dirty="0" smtClean="0">
                <a:solidFill>
                  <a:prstClr val="white"/>
                </a:solidFill>
                <a:latin typeface="Corbel"/>
              </a:rPr>
              <a:t>?</a:t>
            </a:r>
          </a:p>
          <a:p>
            <a:pPr marL="285750" indent="-285750">
              <a:buFontTx/>
              <a:buChar char="-"/>
            </a:pPr>
            <a:endParaRPr lang="en-GB" sz="2400" dirty="0" smtClean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7" name="Bilde 1" descr="backscat&amp;vertvel_ver2"/>
          <p:cNvPicPr/>
          <p:nvPr/>
        </p:nvPicPr>
        <p:blipFill>
          <a:blip r:embed="rId4"/>
          <a:srcRect t="15842" r="37514"/>
          <a:stretch>
            <a:fillRect/>
          </a:stretch>
        </p:blipFill>
        <p:spPr bwMode="auto">
          <a:xfrm>
            <a:off x="1019477" y="3284984"/>
            <a:ext cx="338328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56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-975895" y="-1"/>
            <a:ext cx="11107633" cy="6964947"/>
          </a:xfrm>
        </p:spPr>
      </p:pic>
    </p:spTree>
    <p:extLst>
      <p:ext uri="{BB962C8B-B14F-4D97-AF65-F5344CB8AC3E}">
        <p14:creationId xmlns:p14="http://schemas.microsoft.com/office/powerpoint/2010/main" val="10906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80" y="0"/>
            <a:ext cx="6386280" cy="4583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42" y="2454588"/>
            <a:ext cx="6126458" cy="42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12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1" y="3774187"/>
            <a:ext cx="4184203" cy="3039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4008" y="260648"/>
            <a:ext cx="4499992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203</Words>
  <Application>Microsoft Macintosh PowerPoint</Application>
  <PresentationFormat>On-screen Show (4:3)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Corbel</vt:lpstr>
      <vt:lpstr>Mangal</vt:lpstr>
      <vt:lpstr>Arial</vt:lpstr>
      <vt:lpstr>Office Theme</vt:lpstr>
      <vt:lpstr>Polar Night cruises   Professor Jørgen Berge (UiT The Arctic University of Norway, UNIS &amp; NTNU)</vt:lpstr>
      <vt:lpstr>Polar Night Cruise</vt:lpstr>
      <vt:lpstr>Light in the dead of night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Norsk Polarinstitutt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Malin Daase</dc:creator>
  <cp:lastModifiedBy>Microsoft Office User</cp:lastModifiedBy>
  <cp:revision>44</cp:revision>
  <dcterms:created xsi:type="dcterms:W3CDTF">2012-02-21T11:56:42Z</dcterms:created>
  <dcterms:modified xsi:type="dcterms:W3CDTF">2018-01-23T05:43:36Z</dcterms:modified>
</cp:coreProperties>
</file>